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53"/>
  </p:notesMasterIdLst>
  <p:handoutMasterIdLst>
    <p:handoutMasterId r:id="rId54"/>
  </p:handoutMasterIdLst>
  <p:sldIdLst>
    <p:sldId id="258" r:id="rId5"/>
    <p:sldId id="336" r:id="rId6"/>
    <p:sldId id="337" r:id="rId7"/>
    <p:sldId id="338" r:id="rId8"/>
    <p:sldId id="339" r:id="rId9"/>
    <p:sldId id="340" r:id="rId10"/>
    <p:sldId id="341" r:id="rId11"/>
    <p:sldId id="342" r:id="rId12"/>
    <p:sldId id="343" r:id="rId13"/>
    <p:sldId id="344" r:id="rId14"/>
    <p:sldId id="345" r:id="rId15"/>
    <p:sldId id="366" r:id="rId16"/>
    <p:sldId id="346" r:id="rId17"/>
    <p:sldId id="347" r:id="rId18"/>
    <p:sldId id="348" r:id="rId19"/>
    <p:sldId id="349" r:id="rId20"/>
    <p:sldId id="350" r:id="rId21"/>
    <p:sldId id="351" r:id="rId22"/>
    <p:sldId id="353" r:id="rId23"/>
    <p:sldId id="352" r:id="rId24"/>
    <p:sldId id="354" r:id="rId25"/>
    <p:sldId id="355" r:id="rId26"/>
    <p:sldId id="356" r:id="rId27"/>
    <p:sldId id="357" r:id="rId28"/>
    <p:sldId id="358" r:id="rId29"/>
    <p:sldId id="359" r:id="rId30"/>
    <p:sldId id="360" r:id="rId31"/>
    <p:sldId id="361" r:id="rId32"/>
    <p:sldId id="362" r:id="rId33"/>
    <p:sldId id="363" r:id="rId34"/>
    <p:sldId id="364" r:id="rId35"/>
    <p:sldId id="365" r:id="rId36"/>
    <p:sldId id="367" r:id="rId37"/>
    <p:sldId id="368" r:id="rId38"/>
    <p:sldId id="369" r:id="rId39"/>
    <p:sldId id="370" r:id="rId40"/>
    <p:sldId id="371" r:id="rId41"/>
    <p:sldId id="372" r:id="rId42"/>
    <p:sldId id="373" r:id="rId43"/>
    <p:sldId id="374" r:id="rId44"/>
    <p:sldId id="375" r:id="rId45"/>
    <p:sldId id="376" r:id="rId46"/>
    <p:sldId id="377" r:id="rId47"/>
    <p:sldId id="378" r:id="rId48"/>
    <p:sldId id="379" r:id="rId49"/>
    <p:sldId id="380" r:id="rId50"/>
    <p:sldId id="381" r:id="rId51"/>
    <p:sldId id="382" r:id="rId52"/>
  </p:sldIdLst>
  <p:sldSz cx="12192000" cy="6858000"/>
  <p:notesSz cx="6858000" cy="9144000"/>
  <p:defaultTextStyle>
    <a:defPPr rtl="0">
      <a:defRPr lang="tr-t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tmoswareBootcamp" id="{2F9C778D-9A2E-43EB-9156-4863C1A7E4E0}">
          <p14:sldIdLst>
            <p14:sldId id="258"/>
          </p14:sldIdLst>
        </p14:section>
        <p14:section name="1. Hafta" id="{750D199E-BAB0-4B73-B19B-8727E9127F05}">
          <p14:sldIdLst>
            <p14:sldId id="336"/>
            <p14:sldId id="337"/>
            <p14:sldId id="338"/>
            <p14:sldId id="339"/>
            <p14:sldId id="340"/>
            <p14:sldId id="341"/>
            <p14:sldId id="342"/>
            <p14:sldId id="343"/>
            <p14:sldId id="344"/>
          </p14:sldIdLst>
        </p14:section>
        <p14:section name="1.Hafta 2. Ödev" id="{64F03D28-2976-488A-AB71-66893BCCE972}">
          <p14:sldIdLst>
            <p14:sldId id="345"/>
            <p14:sldId id="366"/>
            <p14:sldId id="346"/>
          </p14:sldIdLst>
        </p14:section>
        <p14:section name="1.Hafta 3. Odev" id="{C3E8082A-11CA-46EC-ABA6-D6218BBF6C7F}">
          <p14:sldIdLst>
            <p14:sldId id="347"/>
            <p14:sldId id="348"/>
            <p14:sldId id="349"/>
            <p14:sldId id="350"/>
            <p14:sldId id="351"/>
            <p14:sldId id="353"/>
            <p14:sldId id="352"/>
          </p14:sldIdLst>
        </p14:section>
        <p14:section name="1. Hafta 4. Odev" id="{F26CDF1A-FA9D-433B-82A2-2C040F35D7BC}">
          <p14:sldIdLst>
            <p14:sldId id="354"/>
            <p14:sldId id="355"/>
          </p14:sldIdLst>
        </p14:section>
        <p14:section name="2. Hafta 1. Odev" id="{AED3C40D-00CE-4491-ACF0-E0B851904AE1}">
          <p14:sldIdLst>
            <p14:sldId id="356"/>
            <p14:sldId id="357"/>
            <p14:sldId id="358"/>
            <p14:sldId id="359"/>
            <p14:sldId id="360"/>
            <p14:sldId id="361"/>
            <p14:sldId id="362"/>
            <p14:sldId id="363"/>
            <p14:sldId id="364"/>
            <p14:sldId id="365"/>
            <p14:sldId id="367"/>
            <p14:sldId id="368"/>
            <p14:sldId id="369"/>
            <p14:sldId id="370"/>
            <p14:sldId id="371"/>
            <p14:sldId id="372"/>
            <p14:sldId id="373"/>
            <p14:sldId id="374"/>
            <p14:sldId id="375"/>
          </p14:sldIdLst>
        </p14:section>
        <p14:section name="5. Hafta" id="{8217713B-106A-45BE-A231-12D78DF8F0C3}">
          <p14:sldIdLst>
            <p14:sldId id="376"/>
            <p14:sldId id="377"/>
          </p14:sldIdLst>
        </p14:section>
        <p14:section name="6. Hafta" id="{BEDBC450-A543-42BB-866E-95BAA157C36B}">
          <p14:sldIdLst>
            <p14:sldId id="378"/>
            <p14:sldId id="379"/>
            <p14:sldId id="380"/>
            <p14:sldId id="381"/>
            <p14:sldId id="38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notesViewPr>
    <p:cSldViewPr snapToGrid="0">
      <p:cViewPr varScale="1">
        <p:scale>
          <a:sx n="88" d="100"/>
          <a:sy n="88" d="100"/>
        </p:scale>
        <p:origin x="307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654ACDB4-642F-4F82-9C8D-2DC384BF8F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dirty="0"/>
          </a:p>
        </p:txBody>
      </p:sp>
      <p:sp>
        <p:nvSpPr>
          <p:cNvPr id="3" name="Tarih Yer Tutucusu 2">
            <a:extLst>
              <a:ext uri="{FF2B5EF4-FFF2-40B4-BE49-F238E27FC236}">
                <a16:creationId xmlns:a16="http://schemas.microsoft.com/office/drawing/2014/main" id="{9ABB06E6-7341-4F07-8285-8B35565B99C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C8AB66E-576C-40F2-B0A8-09F049BEDBD4}" type="datetime1">
              <a:rPr lang="tr-TR" smtClean="0"/>
              <a:t>28.06.2022</a:t>
            </a:fld>
            <a:endParaRPr lang="tr-TR" dirty="0"/>
          </a:p>
        </p:txBody>
      </p:sp>
      <p:sp>
        <p:nvSpPr>
          <p:cNvPr id="4" name="Alt Bilgi Yer Tutucusu 3">
            <a:extLst>
              <a:ext uri="{FF2B5EF4-FFF2-40B4-BE49-F238E27FC236}">
                <a16:creationId xmlns:a16="http://schemas.microsoft.com/office/drawing/2014/main" id="{F2C88C94-6E7C-4506-82BE-23DAD04DCE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dirty="0"/>
          </a:p>
        </p:txBody>
      </p:sp>
      <p:sp>
        <p:nvSpPr>
          <p:cNvPr id="5" name="Slayt Numarası Yer Tutucusu 4">
            <a:extLst>
              <a:ext uri="{FF2B5EF4-FFF2-40B4-BE49-F238E27FC236}">
                <a16:creationId xmlns:a16="http://schemas.microsoft.com/office/drawing/2014/main" id="{45A5C082-911A-46EA-8DF6-A63F9F9E0A6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C3086C9-2826-46AE-BD8E-F12CB3F9C8B4}" type="slidenum">
              <a:rPr lang="tr-TR" smtClean="0"/>
              <a:t>‹#›</a:t>
            </a:fld>
            <a:endParaRPr lang="tr-TR" dirty="0"/>
          </a:p>
        </p:txBody>
      </p:sp>
    </p:spTree>
    <p:extLst>
      <p:ext uri="{BB962C8B-B14F-4D97-AF65-F5344CB8AC3E}">
        <p14:creationId xmlns:p14="http://schemas.microsoft.com/office/powerpoint/2010/main" val="18759103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noProof="0" dirty="0"/>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EBAF2190-2018-46A5-9172-A07DA3060772}" type="datetime1">
              <a:rPr lang="tr-TR" noProof="0" smtClean="0"/>
              <a:t>28.06.2022</a:t>
            </a:fld>
            <a:endParaRPr lang="tr-TR" noProof="0" dirty="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tr-TR" noProof="0" dirty="0"/>
          </a:p>
        </p:txBody>
      </p:sp>
      <p:sp>
        <p:nvSpPr>
          <p:cNvPr id="5" name="Notlar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tr-TR" noProof="0" dirty="0"/>
              <a:t>Asıl metin stillerini düzenlemek için tıklayın</a:t>
            </a:r>
          </a:p>
          <a:p>
            <a:pPr lvl="1" rtl="0"/>
            <a:r>
              <a:rPr lang="tr-TR" noProof="0" dirty="0"/>
              <a:t>İkinci düzey</a:t>
            </a:r>
          </a:p>
          <a:p>
            <a:pPr lvl="2" rtl="0"/>
            <a:r>
              <a:rPr lang="tr-TR" noProof="0" dirty="0"/>
              <a:t>Üçüncü düzey</a:t>
            </a:r>
          </a:p>
          <a:p>
            <a:pPr lvl="3" rtl="0"/>
            <a:r>
              <a:rPr lang="tr-TR" noProof="0" dirty="0"/>
              <a:t>Dördüncü düzey</a:t>
            </a:r>
          </a:p>
          <a:p>
            <a:pPr lvl="4" rtl="0"/>
            <a:r>
              <a:rPr lang="tr-TR" noProof="0" dirty="0"/>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noProof="0" dirty="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FAD0BC5-116C-42CF-8B28-245F66D50665}" type="slidenum">
              <a:rPr lang="tr-TR" noProof="0" smtClean="0"/>
              <a:t>‹#›</a:t>
            </a:fld>
            <a:endParaRPr lang="tr-TR" noProof="0" dirty="0"/>
          </a:p>
        </p:txBody>
      </p:sp>
    </p:spTree>
    <p:extLst>
      <p:ext uri="{BB962C8B-B14F-4D97-AF65-F5344CB8AC3E}">
        <p14:creationId xmlns:p14="http://schemas.microsoft.com/office/powerpoint/2010/main" val="249981893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0FAD0BC5-116C-42CF-8B28-245F66D50665}" type="slidenum">
              <a:rPr lang="tr-TR" smtClean="0"/>
              <a:t>1</a:t>
            </a:fld>
            <a:endParaRPr lang="tr-TR" dirty="0"/>
          </a:p>
        </p:txBody>
      </p:sp>
    </p:spTree>
    <p:extLst>
      <p:ext uri="{BB962C8B-B14F-4D97-AF65-F5344CB8AC3E}">
        <p14:creationId xmlns:p14="http://schemas.microsoft.com/office/powerpoint/2010/main" val="42288827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pic>
        <p:nvPicPr>
          <p:cNvPr id="7" name="Resim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Resim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Dikdörtgen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Dikdörtgen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ctrTitle"/>
          </p:nvPr>
        </p:nvSpPr>
        <p:spPr>
          <a:xfrm>
            <a:off x="680322" y="2733709"/>
            <a:ext cx="8144134" cy="1373070"/>
          </a:xfrm>
        </p:spPr>
        <p:txBody>
          <a:bodyPr rtlCol="0" anchor="b">
            <a:noAutofit/>
          </a:bodyPr>
          <a:lstStyle>
            <a:lvl1pPr algn="r">
              <a:defRPr sz="5400"/>
            </a:lvl1pPr>
          </a:lstStyle>
          <a:p>
            <a:pPr rtl="0"/>
            <a:r>
              <a:rPr lang="tr-TR" noProof="0" smtClean="0"/>
              <a:t>Asıl başlık stili için tıklatın</a:t>
            </a:r>
            <a:endParaRPr lang="tr-TR" noProof="0" dirty="0"/>
          </a:p>
        </p:txBody>
      </p:sp>
      <p:sp>
        <p:nvSpPr>
          <p:cNvPr id="3" name="Alt Başlık 2"/>
          <p:cNvSpPr>
            <a:spLocks noGrp="1"/>
          </p:cNvSpPr>
          <p:nvPr>
            <p:ph type="subTitle" idx="1"/>
          </p:nvPr>
        </p:nvSpPr>
        <p:spPr>
          <a:xfrm>
            <a:off x="680322" y="4394039"/>
            <a:ext cx="8144134" cy="1117687"/>
          </a:xfrm>
        </p:spPr>
        <p:txBody>
          <a:bodyPr rtlCol="0">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smtClean="0"/>
              <a:t>Asıl alt başlık stilini düzenlemek için tıklayın</a:t>
            </a:r>
            <a:endParaRPr lang="tr-TR" noProof="0" dirty="0"/>
          </a:p>
        </p:txBody>
      </p:sp>
      <p:sp>
        <p:nvSpPr>
          <p:cNvPr id="4" name="Tarih Yer Tutucusu 3"/>
          <p:cNvSpPr>
            <a:spLocks noGrp="1"/>
          </p:cNvSpPr>
          <p:nvPr>
            <p:ph type="dt" sz="half" idx="10"/>
          </p:nvPr>
        </p:nvSpPr>
        <p:spPr/>
        <p:txBody>
          <a:bodyPr rtlCol="0"/>
          <a:lstStyle/>
          <a:p>
            <a:pPr rtl="0"/>
            <a:fld id="{C2CD51AB-E5F1-47FD-8EB1-F8CDF5B61EDC}" type="datetime1">
              <a:rPr lang="tr-TR" noProof="0" smtClean="0"/>
              <a:t>28.06.2022</a:t>
            </a:fld>
            <a:endParaRPr lang="tr-TR" noProof="0" dirty="0"/>
          </a:p>
        </p:txBody>
      </p:sp>
      <p:sp>
        <p:nvSpPr>
          <p:cNvPr id="5" name="Alt Bilgi Yer Tutucusu 4"/>
          <p:cNvSpPr>
            <a:spLocks noGrp="1"/>
          </p:cNvSpPr>
          <p:nvPr>
            <p:ph type="ftr" sz="quarter" idx="11"/>
          </p:nvPr>
        </p:nvSpPr>
        <p:spPr/>
        <p:txBody>
          <a:bodyPr rtlCol="0"/>
          <a:lstStyle/>
          <a:p>
            <a:pPr rtl="0"/>
            <a:endParaRPr lang="tr-TR" noProof="0" dirty="0"/>
          </a:p>
        </p:txBody>
      </p:sp>
      <p:sp>
        <p:nvSpPr>
          <p:cNvPr id="6" name="Slayt Numarası Yer Tutucusu 5"/>
          <p:cNvSpPr>
            <a:spLocks noGrp="1"/>
          </p:cNvSpPr>
          <p:nvPr>
            <p:ph type="sldNum" sz="quarter" idx="12"/>
          </p:nvPr>
        </p:nvSpPr>
        <p:spPr>
          <a:xfrm>
            <a:off x="9255346" y="2750337"/>
            <a:ext cx="1171888" cy="1356442"/>
          </a:xfrm>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Resim Yazısı İçeren Panoramik Resim">
    <p:spTree>
      <p:nvGrpSpPr>
        <p:cNvPr id="1" name=""/>
        <p:cNvGrpSpPr/>
        <p:nvPr/>
      </p:nvGrpSpPr>
      <p:grpSpPr>
        <a:xfrm>
          <a:off x="0" y="0"/>
          <a:ext cx="0" cy="0"/>
          <a:chOff x="0" y="0"/>
          <a:chExt cx="0" cy="0"/>
        </a:xfrm>
      </p:grpSpPr>
      <p:pic>
        <p:nvPicPr>
          <p:cNvPr id="8" name="Resim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Resim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Dikdörtgen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Dikdörtgen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680322" y="4711616"/>
            <a:ext cx="9613859" cy="453051"/>
          </a:xfrm>
        </p:spPr>
        <p:txBody>
          <a:bodyPr rtlCol="0" anchor="b">
            <a:normAutofit/>
          </a:bodyPr>
          <a:lstStyle>
            <a:lvl1pPr>
              <a:defRPr sz="2400"/>
            </a:lvl1pPr>
          </a:lstStyle>
          <a:p>
            <a:pPr rtl="0"/>
            <a:r>
              <a:rPr lang="tr-TR" noProof="0" smtClean="0"/>
              <a:t>Asıl başlık stili için tıklatın</a:t>
            </a:r>
            <a:endParaRPr lang="tr-TR" noProof="0" dirty="0"/>
          </a:p>
        </p:txBody>
      </p:sp>
      <p:sp>
        <p:nvSpPr>
          <p:cNvPr id="3" name="Resim Yer Tutucusu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tr-TR" noProof="0" smtClean="0"/>
              <a:t>Resim eklemek için simgeyi tıklatın</a:t>
            </a:r>
            <a:endParaRPr lang="tr-TR" noProof="0" dirty="0"/>
          </a:p>
        </p:txBody>
      </p:sp>
      <p:sp>
        <p:nvSpPr>
          <p:cNvPr id="4" name="Metin Yer Tutucusu 3"/>
          <p:cNvSpPr>
            <a:spLocks noGrp="1"/>
          </p:cNvSpPr>
          <p:nvPr>
            <p:ph type="body" sz="half" idx="2"/>
          </p:nvPr>
        </p:nvSpPr>
        <p:spPr>
          <a:xfrm>
            <a:off x="680319" y="5169583"/>
            <a:ext cx="9613862" cy="622971"/>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smtClean="0"/>
              <a:t>Asıl metin stillerini düzenle</a:t>
            </a:r>
          </a:p>
        </p:txBody>
      </p:sp>
      <p:sp>
        <p:nvSpPr>
          <p:cNvPr id="5" name="Tarih Yer Tutucusu 4"/>
          <p:cNvSpPr>
            <a:spLocks noGrp="1"/>
          </p:cNvSpPr>
          <p:nvPr>
            <p:ph type="dt" sz="half" idx="10"/>
          </p:nvPr>
        </p:nvSpPr>
        <p:spPr/>
        <p:txBody>
          <a:bodyPr rtlCol="0"/>
          <a:lstStyle/>
          <a:p>
            <a:pPr rtl="0"/>
            <a:fld id="{3ECBC11F-63C3-4D60-BC13-37179C02A776}" type="datetime1">
              <a:rPr lang="tr-TR" noProof="0" smtClean="0"/>
              <a:t>28.06.2022</a:t>
            </a:fld>
            <a:endParaRPr lang="tr-TR" noProof="0" dirty="0"/>
          </a:p>
        </p:txBody>
      </p:sp>
      <p:sp>
        <p:nvSpPr>
          <p:cNvPr id="6" name="Alt Bilgi Yer Tutucusu 5"/>
          <p:cNvSpPr>
            <a:spLocks noGrp="1"/>
          </p:cNvSpPr>
          <p:nvPr>
            <p:ph type="ftr" sz="quarter" idx="11"/>
          </p:nvPr>
        </p:nvSpPr>
        <p:spPr/>
        <p:txBody>
          <a:bodyPr rtlCol="0"/>
          <a:lstStyle/>
          <a:p>
            <a:pPr rtl="0"/>
            <a:endParaRPr lang="tr-TR" noProof="0" dirty="0"/>
          </a:p>
        </p:txBody>
      </p:sp>
      <p:sp>
        <p:nvSpPr>
          <p:cNvPr id="7" name="Slayt Numarası Yer Tutucusu 6"/>
          <p:cNvSpPr>
            <a:spLocks noGrp="1"/>
          </p:cNvSpPr>
          <p:nvPr>
            <p:ph type="sldNum" sz="quarter" idx="12"/>
          </p:nvPr>
        </p:nvSpPr>
        <p:spPr>
          <a:xfrm>
            <a:off x="10729455" y="4711309"/>
            <a:ext cx="1154151" cy="1090789"/>
          </a:xfrm>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pic>
        <p:nvPicPr>
          <p:cNvPr id="8" name="Resim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Resim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Dikdörtgen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Dikdörtgen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680322" y="609597"/>
            <a:ext cx="9613858" cy="3592750"/>
          </a:xfrm>
        </p:spPr>
        <p:txBody>
          <a:bodyPr rtlCol="0" anchor="ctr"/>
          <a:lstStyle>
            <a:lvl1pPr>
              <a:defRPr sz="3200"/>
            </a:lvl1pPr>
          </a:lstStyle>
          <a:p>
            <a:pPr rtl="0"/>
            <a:r>
              <a:rPr lang="tr-TR" noProof="0" smtClean="0"/>
              <a:t>Asıl başlık stili için tıklatın</a:t>
            </a:r>
            <a:endParaRPr lang="tr-TR" noProof="0" dirty="0"/>
          </a:p>
        </p:txBody>
      </p:sp>
      <p:sp>
        <p:nvSpPr>
          <p:cNvPr id="4" name="Metin Yer Tutucusu 3"/>
          <p:cNvSpPr>
            <a:spLocks noGrp="1"/>
          </p:cNvSpPr>
          <p:nvPr>
            <p:ph type="body" sz="half" idx="2"/>
          </p:nvPr>
        </p:nvSpPr>
        <p:spPr>
          <a:xfrm>
            <a:off x="680322" y="4711615"/>
            <a:ext cx="9613859" cy="1090789"/>
          </a:xfrm>
        </p:spPr>
        <p:txBody>
          <a:bodyPr rtlCol="0"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smtClean="0"/>
              <a:t>Asıl metin stillerini düzenle</a:t>
            </a:r>
          </a:p>
        </p:txBody>
      </p:sp>
      <p:sp>
        <p:nvSpPr>
          <p:cNvPr id="5" name="Tarih Yer Tutucusu 4"/>
          <p:cNvSpPr>
            <a:spLocks noGrp="1"/>
          </p:cNvSpPr>
          <p:nvPr>
            <p:ph type="dt" sz="half" idx="10"/>
          </p:nvPr>
        </p:nvSpPr>
        <p:spPr/>
        <p:txBody>
          <a:bodyPr rtlCol="0"/>
          <a:lstStyle/>
          <a:p>
            <a:pPr rtl="0"/>
            <a:fld id="{BD27F974-53B1-4A46-B4EF-0CD7DA0D45D7}" type="datetime1">
              <a:rPr lang="tr-TR" noProof="0" smtClean="0"/>
              <a:t>28.06.2022</a:t>
            </a:fld>
            <a:endParaRPr lang="tr-TR" noProof="0" dirty="0"/>
          </a:p>
        </p:txBody>
      </p:sp>
      <p:sp>
        <p:nvSpPr>
          <p:cNvPr id="6" name="Alt Bilgi Yer Tutucusu 5"/>
          <p:cNvSpPr>
            <a:spLocks noGrp="1"/>
          </p:cNvSpPr>
          <p:nvPr>
            <p:ph type="ftr" sz="quarter" idx="11"/>
          </p:nvPr>
        </p:nvSpPr>
        <p:spPr/>
        <p:txBody>
          <a:bodyPr rtlCol="0"/>
          <a:lstStyle/>
          <a:p>
            <a:pPr rtl="0"/>
            <a:endParaRPr lang="tr-TR" noProof="0" dirty="0"/>
          </a:p>
        </p:txBody>
      </p:sp>
      <p:sp>
        <p:nvSpPr>
          <p:cNvPr id="7" name="Slayt Numarası Yer Tutucusu 6"/>
          <p:cNvSpPr>
            <a:spLocks noGrp="1"/>
          </p:cNvSpPr>
          <p:nvPr>
            <p:ph type="sldNum" sz="quarter" idx="12"/>
          </p:nvPr>
        </p:nvSpPr>
        <p:spPr>
          <a:xfrm>
            <a:off x="10729455" y="4711615"/>
            <a:ext cx="1154151" cy="1090789"/>
          </a:xfrm>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pic>
        <p:nvPicPr>
          <p:cNvPr id="11" name="Resim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Resim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Dikdörtgen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Dikdörtgen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1127856" y="609598"/>
            <a:ext cx="8718877" cy="3036061"/>
          </a:xfrm>
        </p:spPr>
        <p:txBody>
          <a:bodyPr rtlCol="0" anchor="ctr"/>
          <a:lstStyle>
            <a:lvl1pPr>
              <a:defRPr sz="3200"/>
            </a:lvl1pPr>
          </a:lstStyle>
          <a:p>
            <a:pPr rtl="0"/>
            <a:r>
              <a:rPr lang="tr-TR" noProof="0" smtClean="0"/>
              <a:t>Asıl başlık stili için tıklatın</a:t>
            </a:r>
            <a:endParaRPr lang="tr-TR" noProof="0" dirty="0"/>
          </a:p>
        </p:txBody>
      </p:sp>
      <p:sp>
        <p:nvSpPr>
          <p:cNvPr id="12" name="Metin Yer Tutucusu 3"/>
          <p:cNvSpPr>
            <a:spLocks noGrp="1"/>
          </p:cNvSpPr>
          <p:nvPr>
            <p:ph type="body" sz="half" idx="13"/>
          </p:nvPr>
        </p:nvSpPr>
        <p:spPr>
          <a:xfrm>
            <a:off x="1402288" y="3653379"/>
            <a:ext cx="8156579" cy="548968"/>
          </a:xfrm>
        </p:spPr>
        <p:txBody>
          <a:bodyPr rtlCol="0"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smtClean="0"/>
              <a:t>Asıl metin stillerini düzenle</a:t>
            </a:r>
          </a:p>
        </p:txBody>
      </p:sp>
      <p:sp>
        <p:nvSpPr>
          <p:cNvPr id="4" name="Metin Yer Tutucusu 3"/>
          <p:cNvSpPr>
            <a:spLocks noGrp="1"/>
          </p:cNvSpPr>
          <p:nvPr>
            <p:ph type="body" sz="half" idx="2"/>
          </p:nvPr>
        </p:nvSpPr>
        <p:spPr>
          <a:xfrm>
            <a:off x="680322" y="4711615"/>
            <a:ext cx="9613859" cy="1090789"/>
          </a:xfrm>
        </p:spPr>
        <p:txBody>
          <a:bodyPr rtlCol="0"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smtClean="0"/>
              <a:t>Asıl metin stillerini düzenle</a:t>
            </a:r>
          </a:p>
        </p:txBody>
      </p:sp>
      <p:sp>
        <p:nvSpPr>
          <p:cNvPr id="5" name="Tarih Yer Tutucusu 4"/>
          <p:cNvSpPr>
            <a:spLocks noGrp="1"/>
          </p:cNvSpPr>
          <p:nvPr>
            <p:ph type="dt" sz="half" idx="10"/>
          </p:nvPr>
        </p:nvSpPr>
        <p:spPr/>
        <p:txBody>
          <a:bodyPr rtlCol="0"/>
          <a:lstStyle/>
          <a:p>
            <a:pPr rtl="0"/>
            <a:fld id="{03188214-1AED-473C-8803-9ACE23FD6AC6}" type="datetime1">
              <a:rPr lang="tr-TR" noProof="0" smtClean="0"/>
              <a:t>28.06.2022</a:t>
            </a:fld>
            <a:endParaRPr lang="tr-TR" noProof="0" dirty="0"/>
          </a:p>
        </p:txBody>
      </p:sp>
      <p:sp>
        <p:nvSpPr>
          <p:cNvPr id="6" name="Alt Bilgi Yer Tutucusu 5"/>
          <p:cNvSpPr>
            <a:spLocks noGrp="1"/>
          </p:cNvSpPr>
          <p:nvPr>
            <p:ph type="ftr" sz="quarter" idx="11"/>
          </p:nvPr>
        </p:nvSpPr>
        <p:spPr/>
        <p:txBody>
          <a:bodyPr rtlCol="0"/>
          <a:lstStyle/>
          <a:p>
            <a:pPr rtl="0"/>
            <a:endParaRPr lang="tr-TR" noProof="0" dirty="0"/>
          </a:p>
        </p:txBody>
      </p:sp>
      <p:sp>
        <p:nvSpPr>
          <p:cNvPr id="7" name="Slayt Numarası Yer Tutucusu 6"/>
          <p:cNvSpPr>
            <a:spLocks noGrp="1"/>
          </p:cNvSpPr>
          <p:nvPr>
            <p:ph type="sldNum" sz="quarter" idx="12"/>
          </p:nvPr>
        </p:nvSpPr>
        <p:spPr>
          <a:xfrm>
            <a:off x="10729455" y="4709925"/>
            <a:ext cx="1154151" cy="1090789"/>
          </a:xfrm>
        </p:spPr>
        <p:txBody>
          <a:bodyPr rtlCol="0"/>
          <a:lstStyle/>
          <a:p>
            <a:pPr rtl="0"/>
            <a:fld id="{6D22F896-40B5-4ADD-8801-0D06FADFA095}" type="slidenum">
              <a:rPr lang="tr-TR" noProof="0" smtClean="0"/>
              <a:t>‹#›</a:t>
            </a:fld>
            <a:endParaRPr lang="tr-TR" noProof="0" dirty="0"/>
          </a:p>
        </p:txBody>
      </p:sp>
      <p:sp>
        <p:nvSpPr>
          <p:cNvPr id="16" name="Metin Kutusu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tr-TR" sz="7200" noProof="0" dirty="0">
                <a:solidFill>
                  <a:schemeClr val="tx1"/>
                </a:solidFill>
                <a:effectLst/>
              </a:rPr>
              <a:t>“</a:t>
            </a:r>
          </a:p>
        </p:txBody>
      </p:sp>
      <p:sp>
        <p:nvSpPr>
          <p:cNvPr id="17" name="Metin Kutusu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tr-TR" sz="7200" noProof="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d Kartı">
    <p:spTree>
      <p:nvGrpSpPr>
        <p:cNvPr id="1" name=""/>
        <p:cNvGrpSpPr/>
        <p:nvPr/>
      </p:nvGrpSpPr>
      <p:grpSpPr>
        <a:xfrm>
          <a:off x="0" y="0"/>
          <a:ext cx="0" cy="0"/>
          <a:chOff x="0" y="0"/>
          <a:chExt cx="0" cy="0"/>
        </a:xfrm>
      </p:grpSpPr>
      <p:pic>
        <p:nvPicPr>
          <p:cNvPr id="9" name="Resim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Resim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Dikdörtgen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Dikdörtgen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680319" y="4711615"/>
            <a:ext cx="9613862" cy="588535"/>
          </a:xfrm>
        </p:spPr>
        <p:txBody>
          <a:bodyPr rtlCol="0" anchor="b"/>
          <a:lstStyle>
            <a:lvl1pPr>
              <a:defRPr sz="3200"/>
            </a:lvl1pPr>
          </a:lstStyle>
          <a:p>
            <a:pPr rtl="0"/>
            <a:r>
              <a:rPr lang="tr-TR" noProof="0" smtClean="0"/>
              <a:t>Asıl başlık stili için tıklatın</a:t>
            </a:r>
            <a:endParaRPr lang="tr-TR" noProof="0" dirty="0"/>
          </a:p>
        </p:txBody>
      </p:sp>
      <p:sp>
        <p:nvSpPr>
          <p:cNvPr id="4" name="Metin Yer Tutucusu 3"/>
          <p:cNvSpPr>
            <a:spLocks noGrp="1"/>
          </p:cNvSpPr>
          <p:nvPr>
            <p:ph type="body" sz="half" idx="2"/>
          </p:nvPr>
        </p:nvSpPr>
        <p:spPr>
          <a:xfrm>
            <a:off x="680320" y="5300149"/>
            <a:ext cx="9613862" cy="502255"/>
          </a:xfrm>
        </p:spPr>
        <p:txBody>
          <a:bodyPr rtlCol="0"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smtClean="0"/>
              <a:t>Asıl metin stillerini düzenle</a:t>
            </a:r>
          </a:p>
        </p:txBody>
      </p:sp>
      <p:sp>
        <p:nvSpPr>
          <p:cNvPr id="5" name="Tarih Yer Tutucusu 4"/>
          <p:cNvSpPr>
            <a:spLocks noGrp="1"/>
          </p:cNvSpPr>
          <p:nvPr>
            <p:ph type="dt" sz="half" idx="10"/>
          </p:nvPr>
        </p:nvSpPr>
        <p:spPr/>
        <p:txBody>
          <a:bodyPr rtlCol="0"/>
          <a:lstStyle/>
          <a:p>
            <a:pPr rtl="0"/>
            <a:fld id="{B3AF2341-E81E-439E-BFCF-896732A5DBB9}" type="datetime1">
              <a:rPr lang="tr-TR" noProof="0" smtClean="0"/>
              <a:t>28.06.2022</a:t>
            </a:fld>
            <a:endParaRPr lang="tr-TR" noProof="0" dirty="0"/>
          </a:p>
        </p:txBody>
      </p:sp>
      <p:sp>
        <p:nvSpPr>
          <p:cNvPr id="6" name="Alt Bilgi Yer Tutucusu 5"/>
          <p:cNvSpPr>
            <a:spLocks noGrp="1"/>
          </p:cNvSpPr>
          <p:nvPr>
            <p:ph type="ftr" sz="quarter" idx="11"/>
          </p:nvPr>
        </p:nvSpPr>
        <p:spPr/>
        <p:txBody>
          <a:bodyPr rtlCol="0"/>
          <a:lstStyle/>
          <a:p>
            <a:pPr rtl="0"/>
            <a:endParaRPr lang="tr-TR" noProof="0" dirty="0"/>
          </a:p>
        </p:txBody>
      </p:sp>
      <p:sp>
        <p:nvSpPr>
          <p:cNvPr id="7" name="Slayt Numarası Yer Tutucusu 6"/>
          <p:cNvSpPr>
            <a:spLocks noGrp="1"/>
          </p:cNvSpPr>
          <p:nvPr>
            <p:ph type="sldNum" sz="quarter" idx="12"/>
          </p:nvPr>
        </p:nvSpPr>
        <p:spPr>
          <a:xfrm>
            <a:off x="10729455" y="4709925"/>
            <a:ext cx="1154151" cy="1090789"/>
          </a:xfrm>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pic>
        <p:nvPicPr>
          <p:cNvPr id="13" name="Resim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Resim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Dikdörtgen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Dikdörtgen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Başlık 1"/>
          <p:cNvSpPr>
            <a:spLocks noGrp="1"/>
          </p:cNvSpPr>
          <p:nvPr>
            <p:ph type="title"/>
          </p:nvPr>
        </p:nvSpPr>
        <p:spPr>
          <a:xfrm>
            <a:off x="669222" y="753228"/>
            <a:ext cx="9624960" cy="1080938"/>
          </a:xfrm>
        </p:spPr>
        <p:txBody>
          <a:bodyPr rtlCol="0"/>
          <a:lstStyle/>
          <a:p>
            <a:pPr rtl="0"/>
            <a:r>
              <a:rPr lang="tr-TR" noProof="0" smtClean="0"/>
              <a:t>Asıl başlık stili için tıklatın</a:t>
            </a:r>
            <a:endParaRPr lang="tr-TR" noProof="0" dirty="0"/>
          </a:p>
        </p:txBody>
      </p:sp>
      <p:sp>
        <p:nvSpPr>
          <p:cNvPr id="7" name="Metin Yer Tutucusu 2"/>
          <p:cNvSpPr>
            <a:spLocks noGrp="1"/>
          </p:cNvSpPr>
          <p:nvPr>
            <p:ph type="body" idx="1"/>
          </p:nvPr>
        </p:nvSpPr>
        <p:spPr>
          <a:xfrm>
            <a:off x="660946" y="2336873"/>
            <a:ext cx="3070034"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smtClean="0"/>
              <a:t>Asıl metin stillerini düzenle</a:t>
            </a:r>
          </a:p>
        </p:txBody>
      </p:sp>
      <p:sp>
        <p:nvSpPr>
          <p:cNvPr id="8" name="Metin Yer Tutucusu 3"/>
          <p:cNvSpPr>
            <a:spLocks noGrp="1"/>
          </p:cNvSpPr>
          <p:nvPr>
            <p:ph type="body" sz="half" idx="15"/>
          </p:nvPr>
        </p:nvSpPr>
        <p:spPr>
          <a:xfrm>
            <a:off x="680322" y="3022673"/>
            <a:ext cx="3049702" cy="291351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smtClean="0"/>
              <a:t>Asıl metin stillerini düzenle</a:t>
            </a:r>
          </a:p>
        </p:txBody>
      </p:sp>
      <p:sp>
        <p:nvSpPr>
          <p:cNvPr id="9" name="Metin Yer Tutucusu 4"/>
          <p:cNvSpPr>
            <a:spLocks noGrp="1"/>
          </p:cNvSpPr>
          <p:nvPr>
            <p:ph type="body" sz="quarter" idx="3"/>
          </p:nvPr>
        </p:nvSpPr>
        <p:spPr>
          <a:xfrm>
            <a:off x="3956025" y="2336873"/>
            <a:ext cx="3063240"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smtClean="0"/>
              <a:t>Asıl metin stillerini düzenle</a:t>
            </a:r>
          </a:p>
        </p:txBody>
      </p:sp>
      <p:sp>
        <p:nvSpPr>
          <p:cNvPr id="10" name="Metin Yer Tutucusu 3"/>
          <p:cNvSpPr>
            <a:spLocks noGrp="1"/>
          </p:cNvSpPr>
          <p:nvPr>
            <p:ph type="body" sz="half" idx="16"/>
          </p:nvPr>
        </p:nvSpPr>
        <p:spPr>
          <a:xfrm>
            <a:off x="3945470" y="3022673"/>
            <a:ext cx="3063240" cy="291351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smtClean="0"/>
              <a:t>Asıl metin stillerini düzenle</a:t>
            </a:r>
          </a:p>
        </p:txBody>
      </p:sp>
      <p:sp>
        <p:nvSpPr>
          <p:cNvPr id="11" name="Metin Yer Tutucusu 4"/>
          <p:cNvSpPr>
            <a:spLocks noGrp="1"/>
          </p:cNvSpPr>
          <p:nvPr>
            <p:ph type="body" sz="quarter" idx="13"/>
          </p:nvPr>
        </p:nvSpPr>
        <p:spPr>
          <a:xfrm>
            <a:off x="7224156" y="2336873"/>
            <a:ext cx="3070025"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smtClean="0"/>
              <a:t>Asıl metin stillerini düzenle</a:t>
            </a:r>
          </a:p>
        </p:txBody>
      </p:sp>
      <p:sp>
        <p:nvSpPr>
          <p:cNvPr id="12" name="Metin Yer Tutucusu 3"/>
          <p:cNvSpPr>
            <a:spLocks noGrp="1"/>
          </p:cNvSpPr>
          <p:nvPr>
            <p:ph type="body" sz="half" idx="17"/>
          </p:nvPr>
        </p:nvSpPr>
        <p:spPr>
          <a:xfrm>
            <a:off x="7224156" y="3022673"/>
            <a:ext cx="3070025" cy="291351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smtClean="0"/>
              <a:t>Asıl metin stillerini düzenle</a:t>
            </a:r>
          </a:p>
        </p:txBody>
      </p:sp>
      <p:sp>
        <p:nvSpPr>
          <p:cNvPr id="3" name="Tarih Yer Tutucusu 2"/>
          <p:cNvSpPr>
            <a:spLocks noGrp="1"/>
          </p:cNvSpPr>
          <p:nvPr>
            <p:ph type="dt" sz="half" idx="10"/>
          </p:nvPr>
        </p:nvSpPr>
        <p:spPr/>
        <p:txBody>
          <a:bodyPr rtlCol="0"/>
          <a:lstStyle/>
          <a:p>
            <a:pPr rtl="0"/>
            <a:fld id="{2AA8F562-00F7-4BD5-B71C-45B96AA84B9A}" type="datetime1">
              <a:rPr lang="tr-TR" noProof="0" smtClean="0"/>
              <a:t>28.06.2022</a:t>
            </a:fld>
            <a:endParaRPr lang="tr-TR" noProof="0" dirty="0"/>
          </a:p>
        </p:txBody>
      </p:sp>
      <p:sp>
        <p:nvSpPr>
          <p:cNvPr id="4" name="Alt Bilgi Yer Tutucusu 3"/>
          <p:cNvSpPr>
            <a:spLocks noGrp="1"/>
          </p:cNvSpPr>
          <p:nvPr>
            <p:ph type="ftr" sz="quarter" idx="11"/>
          </p:nvPr>
        </p:nvSpPr>
        <p:spPr/>
        <p:txBody>
          <a:bodyPr rtlCol="0"/>
          <a:lstStyle/>
          <a:p>
            <a:pPr rtl="0"/>
            <a:endParaRPr lang="tr-TR" noProof="0" dirty="0"/>
          </a:p>
        </p:txBody>
      </p:sp>
      <p:sp>
        <p:nvSpPr>
          <p:cNvPr id="5" name="Slayt Numarası Yer Tutucusu 4"/>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pic>
        <p:nvPicPr>
          <p:cNvPr id="15" name="Resim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Resim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Dikdörtgen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Dikdörtgen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Başlık 1"/>
          <p:cNvSpPr>
            <a:spLocks noGrp="1"/>
          </p:cNvSpPr>
          <p:nvPr>
            <p:ph type="title"/>
          </p:nvPr>
        </p:nvSpPr>
        <p:spPr>
          <a:xfrm>
            <a:off x="680322" y="753228"/>
            <a:ext cx="9613860" cy="1080938"/>
          </a:xfrm>
        </p:spPr>
        <p:txBody>
          <a:bodyPr rtlCol="0"/>
          <a:lstStyle/>
          <a:p>
            <a:pPr rtl="0"/>
            <a:r>
              <a:rPr lang="tr-TR" noProof="0" smtClean="0"/>
              <a:t>Asıl başlık stili için tıklatın</a:t>
            </a:r>
            <a:endParaRPr lang="tr-TR" noProof="0" dirty="0"/>
          </a:p>
        </p:txBody>
      </p:sp>
      <p:sp>
        <p:nvSpPr>
          <p:cNvPr id="19" name="Metin Yer Tutucusu 2"/>
          <p:cNvSpPr>
            <a:spLocks noGrp="1"/>
          </p:cNvSpPr>
          <p:nvPr>
            <p:ph type="body" idx="1"/>
          </p:nvPr>
        </p:nvSpPr>
        <p:spPr>
          <a:xfrm>
            <a:off x="680318" y="4297503"/>
            <a:ext cx="3049705"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smtClean="0"/>
              <a:t>Asıl metin stillerini düzenle</a:t>
            </a:r>
          </a:p>
        </p:txBody>
      </p:sp>
      <p:sp>
        <p:nvSpPr>
          <p:cNvPr id="20" name="Resim Yer Tutucusu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tr-TR" noProof="0" smtClean="0"/>
              <a:t>Resim eklemek için simgeyi tıklatın</a:t>
            </a:r>
            <a:endParaRPr lang="tr-TR" noProof="0" dirty="0"/>
          </a:p>
        </p:txBody>
      </p:sp>
      <p:sp>
        <p:nvSpPr>
          <p:cNvPr id="21" name="Metin Yer Tutucusu 3"/>
          <p:cNvSpPr>
            <a:spLocks noGrp="1"/>
          </p:cNvSpPr>
          <p:nvPr>
            <p:ph type="body" sz="half" idx="18"/>
          </p:nvPr>
        </p:nvSpPr>
        <p:spPr>
          <a:xfrm>
            <a:off x="680318" y="4873765"/>
            <a:ext cx="3049705" cy="106242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smtClean="0"/>
              <a:t>Asıl metin stillerini düzenle</a:t>
            </a:r>
          </a:p>
        </p:txBody>
      </p:sp>
      <p:sp>
        <p:nvSpPr>
          <p:cNvPr id="22" name="Metin Yer Tutucusu 4"/>
          <p:cNvSpPr>
            <a:spLocks noGrp="1"/>
          </p:cNvSpPr>
          <p:nvPr>
            <p:ph type="body" sz="quarter" idx="3"/>
          </p:nvPr>
        </p:nvSpPr>
        <p:spPr>
          <a:xfrm>
            <a:off x="3945471" y="4297503"/>
            <a:ext cx="3063240"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smtClean="0"/>
              <a:t>Asıl metin stillerini düzenle</a:t>
            </a:r>
          </a:p>
        </p:txBody>
      </p:sp>
      <p:sp>
        <p:nvSpPr>
          <p:cNvPr id="23" name="Resim Yer Tutucusu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tr-TR" noProof="0" smtClean="0"/>
              <a:t>Resim eklemek için simgeyi tıklatın</a:t>
            </a:r>
            <a:endParaRPr lang="tr-TR" noProof="0" dirty="0"/>
          </a:p>
        </p:txBody>
      </p:sp>
      <p:sp>
        <p:nvSpPr>
          <p:cNvPr id="24" name="Metin Yer Tutucusu 3"/>
          <p:cNvSpPr>
            <a:spLocks noGrp="1"/>
          </p:cNvSpPr>
          <p:nvPr>
            <p:ph type="body" sz="half" idx="19"/>
          </p:nvPr>
        </p:nvSpPr>
        <p:spPr>
          <a:xfrm>
            <a:off x="3944117" y="4873764"/>
            <a:ext cx="3067297" cy="106242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smtClean="0"/>
              <a:t>Asıl metin stillerini düzenle</a:t>
            </a:r>
          </a:p>
        </p:txBody>
      </p:sp>
      <p:sp>
        <p:nvSpPr>
          <p:cNvPr id="25" name="Metin Yer Tutucusu 4"/>
          <p:cNvSpPr>
            <a:spLocks noGrp="1"/>
          </p:cNvSpPr>
          <p:nvPr>
            <p:ph type="body" sz="quarter" idx="13"/>
          </p:nvPr>
        </p:nvSpPr>
        <p:spPr>
          <a:xfrm>
            <a:off x="7230678" y="4297503"/>
            <a:ext cx="3063505"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smtClean="0"/>
              <a:t>Asıl metin stillerini düzenle</a:t>
            </a:r>
          </a:p>
        </p:txBody>
      </p:sp>
      <p:sp>
        <p:nvSpPr>
          <p:cNvPr id="26" name="Resim Yer Tutucusu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tr-TR" noProof="0" smtClean="0"/>
              <a:t>Resim eklemek için simgeyi tıklatın</a:t>
            </a:r>
            <a:endParaRPr lang="tr-TR" noProof="0" dirty="0"/>
          </a:p>
        </p:txBody>
      </p:sp>
      <p:sp>
        <p:nvSpPr>
          <p:cNvPr id="27" name="Metin Yer Tutucusu 3"/>
          <p:cNvSpPr>
            <a:spLocks noGrp="1"/>
          </p:cNvSpPr>
          <p:nvPr>
            <p:ph type="body" sz="half" idx="20"/>
          </p:nvPr>
        </p:nvSpPr>
        <p:spPr>
          <a:xfrm>
            <a:off x="7230553" y="4873762"/>
            <a:ext cx="3067563" cy="106242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smtClean="0"/>
              <a:t>Asıl metin stillerini düzenle</a:t>
            </a:r>
          </a:p>
        </p:txBody>
      </p:sp>
      <p:sp>
        <p:nvSpPr>
          <p:cNvPr id="3" name="Tarih Yer Tutucusu 2"/>
          <p:cNvSpPr>
            <a:spLocks noGrp="1"/>
          </p:cNvSpPr>
          <p:nvPr>
            <p:ph type="dt" sz="half" idx="10"/>
          </p:nvPr>
        </p:nvSpPr>
        <p:spPr/>
        <p:txBody>
          <a:bodyPr rtlCol="0"/>
          <a:lstStyle/>
          <a:p>
            <a:pPr rtl="0"/>
            <a:fld id="{060AB187-A160-4187-974E-ABEE683AE428}" type="datetime1">
              <a:rPr lang="tr-TR" noProof="0" smtClean="0"/>
              <a:t>28.06.2022</a:t>
            </a:fld>
            <a:endParaRPr lang="tr-TR" noProof="0" dirty="0"/>
          </a:p>
        </p:txBody>
      </p:sp>
      <p:sp>
        <p:nvSpPr>
          <p:cNvPr id="4" name="Alt Bilgi Yer Tutucusu 3"/>
          <p:cNvSpPr>
            <a:spLocks noGrp="1"/>
          </p:cNvSpPr>
          <p:nvPr>
            <p:ph type="ftr" sz="quarter" idx="11"/>
          </p:nvPr>
        </p:nvSpPr>
        <p:spPr/>
        <p:txBody>
          <a:bodyPr rtlCol="0"/>
          <a:lstStyle/>
          <a:p>
            <a:pPr rtl="0"/>
            <a:endParaRPr lang="tr-TR" noProof="0" dirty="0"/>
          </a:p>
        </p:txBody>
      </p:sp>
      <p:sp>
        <p:nvSpPr>
          <p:cNvPr id="5" name="Slayt Numarası Yer Tutucusu 4"/>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pic>
        <p:nvPicPr>
          <p:cNvPr id="7" name="Resim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Resim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Dikdörtgen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Dikdörtgen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p:txBody>
          <a:bodyPr rtlCol="0"/>
          <a:lstStyle>
            <a:lvl1pPr algn="r">
              <a:defRPr/>
            </a:lvl1pPr>
          </a:lstStyle>
          <a:p>
            <a:pPr rtl="0"/>
            <a:r>
              <a:rPr lang="tr-TR" noProof="0" smtClean="0"/>
              <a:t>Asıl başlık stili için tıklatın</a:t>
            </a:r>
            <a:endParaRPr lang="tr-TR" noProof="0" dirty="0"/>
          </a:p>
        </p:txBody>
      </p:sp>
      <p:sp>
        <p:nvSpPr>
          <p:cNvPr id="3" name="Dikey Metin Yer Tutucusu 2"/>
          <p:cNvSpPr>
            <a:spLocks noGrp="1"/>
          </p:cNvSpPr>
          <p:nvPr>
            <p:ph type="body" orient="vert" idx="1"/>
          </p:nvPr>
        </p:nvSpPr>
        <p:spPr/>
        <p:txBody>
          <a:bodyPr vert="eaVert" rtlCol="0"/>
          <a:lstStyle/>
          <a:p>
            <a:pPr lvl="0" rtl="0"/>
            <a:r>
              <a:rPr lang="tr-TR" noProof="0" smtClean="0"/>
              <a:t>Asıl metin stillerini düzenle</a:t>
            </a:r>
          </a:p>
          <a:p>
            <a:pPr lvl="1" rtl="0"/>
            <a:r>
              <a:rPr lang="tr-TR" noProof="0" smtClean="0"/>
              <a:t>İkinci düzey</a:t>
            </a:r>
          </a:p>
          <a:p>
            <a:pPr lvl="2" rtl="0"/>
            <a:r>
              <a:rPr lang="tr-TR" noProof="0" smtClean="0"/>
              <a:t>Üçüncü düzey</a:t>
            </a:r>
          </a:p>
          <a:p>
            <a:pPr lvl="3" rtl="0"/>
            <a:r>
              <a:rPr lang="tr-TR" noProof="0" smtClean="0"/>
              <a:t>Dördüncü düzey</a:t>
            </a:r>
          </a:p>
          <a:p>
            <a:pPr lvl="4" rtl="0"/>
            <a:r>
              <a:rPr lang="tr-TR" noProof="0" smtClean="0"/>
              <a:t>Beşinci düzey</a:t>
            </a:r>
            <a:endParaRPr lang="tr-TR" noProof="0" dirty="0"/>
          </a:p>
        </p:txBody>
      </p:sp>
      <p:sp>
        <p:nvSpPr>
          <p:cNvPr id="4" name="Tarih Yer Tutucusu 3"/>
          <p:cNvSpPr>
            <a:spLocks noGrp="1"/>
          </p:cNvSpPr>
          <p:nvPr>
            <p:ph type="dt" sz="half" idx="10"/>
          </p:nvPr>
        </p:nvSpPr>
        <p:spPr/>
        <p:txBody>
          <a:bodyPr rtlCol="0"/>
          <a:lstStyle/>
          <a:p>
            <a:pPr rtl="0"/>
            <a:fld id="{1C32C3C0-512A-4E61-BD54-C4D7ECEAAFBB}" type="datetime1">
              <a:rPr lang="tr-TR" noProof="0" smtClean="0"/>
              <a:t>28.06.2022</a:t>
            </a:fld>
            <a:endParaRPr lang="tr-TR" noProof="0" dirty="0"/>
          </a:p>
        </p:txBody>
      </p:sp>
      <p:sp>
        <p:nvSpPr>
          <p:cNvPr id="5" name="Alt Bilgi Yer Tutucusu 4"/>
          <p:cNvSpPr>
            <a:spLocks noGrp="1"/>
          </p:cNvSpPr>
          <p:nvPr>
            <p:ph type="ftr" sz="quarter" idx="11"/>
          </p:nvPr>
        </p:nvSpPr>
        <p:spPr/>
        <p:txBody>
          <a:bodyPr rtlCol="0"/>
          <a:lstStyle/>
          <a:p>
            <a:pPr rtl="0"/>
            <a:endParaRPr lang="tr-TR" noProof="0" dirty="0"/>
          </a:p>
        </p:txBody>
      </p:sp>
      <p:sp>
        <p:nvSpPr>
          <p:cNvPr id="6" name="Slayt Numarası Yer Tutucusu 5"/>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7" name="Dikdörtgen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ikdörtgen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ikey Başlık 1"/>
          <p:cNvSpPr>
            <a:spLocks noGrp="1"/>
          </p:cNvSpPr>
          <p:nvPr>
            <p:ph type="title" orient="vert"/>
          </p:nvPr>
        </p:nvSpPr>
        <p:spPr>
          <a:xfrm>
            <a:off x="10129231" y="609597"/>
            <a:ext cx="1073802" cy="4353760"/>
          </a:xfrm>
        </p:spPr>
        <p:txBody>
          <a:bodyPr vert="eaVert" rtlCol="0"/>
          <a:lstStyle/>
          <a:p>
            <a:pPr rtl="0"/>
            <a:r>
              <a:rPr lang="tr-TR" noProof="0" smtClean="0"/>
              <a:t>Asıl başlık stili için tıklatın</a:t>
            </a:r>
            <a:endParaRPr lang="tr-TR" noProof="0" dirty="0"/>
          </a:p>
        </p:txBody>
      </p:sp>
      <p:sp>
        <p:nvSpPr>
          <p:cNvPr id="3" name="Dikey Metin Yer Tutucusu 2"/>
          <p:cNvSpPr>
            <a:spLocks noGrp="1"/>
          </p:cNvSpPr>
          <p:nvPr>
            <p:ph type="body" orient="vert" idx="1"/>
          </p:nvPr>
        </p:nvSpPr>
        <p:spPr>
          <a:xfrm>
            <a:off x="680322" y="609597"/>
            <a:ext cx="8870004" cy="5326589"/>
          </a:xfrm>
        </p:spPr>
        <p:txBody>
          <a:bodyPr vert="eaVert" rtlCol="0"/>
          <a:lstStyle/>
          <a:p>
            <a:pPr lvl="0" rtl="0"/>
            <a:r>
              <a:rPr lang="tr-TR" noProof="0" smtClean="0"/>
              <a:t>Asıl metin stillerini düzenle</a:t>
            </a:r>
          </a:p>
          <a:p>
            <a:pPr lvl="1" rtl="0"/>
            <a:r>
              <a:rPr lang="tr-TR" noProof="0" smtClean="0"/>
              <a:t>İkinci düzey</a:t>
            </a:r>
          </a:p>
          <a:p>
            <a:pPr lvl="2" rtl="0"/>
            <a:r>
              <a:rPr lang="tr-TR" noProof="0" smtClean="0"/>
              <a:t>Üçüncü düzey</a:t>
            </a:r>
          </a:p>
          <a:p>
            <a:pPr lvl="3" rtl="0"/>
            <a:r>
              <a:rPr lang="tr-TR" noProof="0" smtClean="0"/>
              <a:t>Dördüncü düzey</a:t>
            </a:r>
          </a:p>
          <a:p>
            <a:pPr lvl="4" rtl="0"/>
            <a:r>
              <a:rPr lang="tr-TR" noProof="0" smtClean="0"/>
              <a:t>Beşinci düzey</a:t>
            </a:r>
            <a:endParaRPr lang="tr-TR" noProof="0" dirty="0"/>
          </a:p>
        </p:txBody>
      </p:sp>
      <p:sp>
        <p:nvSpPr>
          <p:cNvPr id="4" name="Tarih Yer Tutucusu 3"/>
          <p:cNvSpPr>
            <a:spLocks noGrp="1"/>
          </p:cNvSpPr>
          <p:nvPr>
            <p:ph type="dt" sz="half" idx="10"/>
          </p:nvPr>
        </p:nvSpPr>
        <p:spPr>
          <a:xfrm>
            <a:off x="6807126" y="5936187"/>
            <a:ext cx="2743200" cy="365125"/>
          </a:xfrm>
        </p:spPr>
        <p:txBody>
          <a:bodyPr rtlCol="0"/>
          <a:lstStyle/>
          <a:p>
            <a:pPr rtl="0"/>
            <a:fld id="{166C43F0-13A5-4F27-8557-62D24BF6AF36}" type="datetime1">
              <a:rPr lang="tr-TR" noProof="0" smtClean="0"/>
              <a:t>28.06.2022</a:t>
            </a:fld>
            <a:endParaRPr lang="tr-TR" noProof="0" dirty="0"/>
          </a:p>
        </p:txBody>
      </p:sp>
      <p:sp>
        <p:nvSpPr>
          <p:cNvPr id="5" name="Alt Bilgi Yer Tutucusu 4"/>
          <p:cNvSpPr>
            <a:spLocks noGrp="1"/>
          </p:cNvSpPr>
          <p:nvPr>
            <p:ph type="ftr" sz="quarter" idx="11"/>
          </p:nvPr>
        </p:nvSpPr>
        <p:spPr>
          <a:xfrm>
            <a:off x="680321" y="5936188"/>
            <a:ext cx="6126805" cy="365125"/>
          </a:xfrm>
        </p:spPr>
        <p:txBody>
          <a:bodyPr rtlCol="0"/>
          <a:lstStyle/>
          <a:p>
            <a:pPr rtl="0"/>
            <a:endParaRPr lang="tr-TR" noProof="0" dirty="0"/>
          </a:p>
        </p:txBody>
      </p:sp>
      <p:sp>
        <p:nvSpPr>
          <p:cNvPr id="6" name="Slayt Numarası Yer Tutucusu 5"/>
          <p:cNvSpPr>
            <a:spLocks noGrp="1"/>
          </p:cNvSpPr>
          <p:nvPr>
            <p:ph type="sldNum" sz="quarter" idx="12"/>
          </p:nvPr>
        </p:nvSpPr>
        <p:spPr>
          <a:xfrm>
            <a:off x="10097550" y="5398633"/>
            <a:ext cx="1154151" cy="1090789"/>
          </a:xfrm>
        </p:spPr>
        <p:txBody>
          <a:bodyPr rtlCol="0" anchor="t"/>
          <a:lstStyle>
            <a:lvl1pPr algn="ctr">
              <a:defRPr/>
            </a:lvl1pPr>
          </a:lstStyle>
          <a:p>
            <a:pPr rtl="0"/>
            <a:fld id="{6D22F896-40B5-4ADD-8801-0D06FADFA095}" type="slidenum">
              <a:rPr lang="tr-TR" noProof="0" smtClean="0"/>
              <a:pPr/>
              <a:t>‹#›</a:t>
            </a:fld>
            <a:endParaRPr lang="tr-TR"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pic>
        <p:nvPicPr>
          <p:cNvPr id="15" name="Resim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Resim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Dikdörtgen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Dikdörtgen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p:txBody>
          <a:bodyPr rtlCol="0"/>
          <a:lstStyle/>
          <a:p>
            <a:pPr rtl="0"/>
            <a:r>
              <a:rPr lang="tr-TR" noProof="0" smtClean="0"/>
              <a:t>Asıl başlık stili için tıklatın</a:t>
            </a:r>
            <a:endParaRPr lang="tr-TR" noProof="0" dirty="0"/>
          </a:p>
        </p:txBody>
      </p:sp>
      <p:sp>
        <p:nvSpPr>
          <p:cNvPr id="3" name="İçerik Yer Tutucusu 2"/>
          <p:cNvSpPr>
            <a:spLocks noGrp="1"/>
          </p:cNvSpPr>
          <p:nvPr>
            <p:ph idx="1"/>
          </p:nvPr>
        </p:nvSpPr>
        <p:spPr/>
        <p:txBody>
          <a:bodyPr rtlCol="0"/>
          <a:lstStyle/>
          <a:p>
            <a:pPr lvl="0" rtl="0"/>
            <a:r>
              <a:rPr lang="tr-TR" noProof="0" smtClean="0"/>
              <a:t>Asıl metin stillerini düzenle</a:t>
            </a:r>
          </a:p>
          <a:p>
            <a:pPr lvl="1" rtl="0"/>
            <a:r>
              <a:rPr lang="tr-TR" noProof="0" smtClean="0"/>
              <a:t>İkinci düzey</a:t>
            </a:r>
          </a:p>
          <a:p>
            <a:pPr lvl="2" rtl="0"/>
            <a:r>
              <a:rPr lang="tr-TR" noProof="0" smtClean="0"/>
              <a:t>Üçüncü düzey</a:t>
            </a:r>
          </a:p>
          <a:p>
            <a:pPr lvl="3" rtl="0"/>
            <a:r>
              <a:rPr lang="tr-TR" noProof="0" smtClean="0"/>
              <a:t>Dördüncü düzey</a:t>
            </a:r>
          </a:p>
          <a:p>
            <a:pPr lvl="4" rtl="0"/>
            <a:r>
              <a:rPr lang="tr-TR" noProof="0" smtClean="0"/>
              <a:t>Beşinci düzey</a:t>
            </a:r>
            <a:endParaRPr lang="tr-TR" noProof="0" dirty="0"/>
          </a:p>
        </p:txBody>
      </p:sp>
      <p:sp>
        <p:nvSpPr>
          <p:cNvPr id="4" name="Tarih Yer Tutucusu 3"/>
          <p:cNvSpPr>
            <a:spLocks noGrp="1"/>
          </p:cNvSpPr>
          <p:nvPr>
            <p:ph type="dt" sz="half" idx="10"/>
          </p:nvPr>
        </p:nvSpPr>
        <p:spPr/>
        <p:txBody>
          <a:bodyPr rtlCol="0"/>
          <a:lstStyle/>
          <a:p>
            <a:pPr rtl="0"/>
            <a:fld id="{49BB328E-4E7C-4A61-B4AE-84B167561234}" type="datetime1">
              <a:rPr lang="tr-TR" noProof="0" smtClean="0"/>
              <a:t>28.06.2022</a:t>
            </a:fld>
            <a:endParaRPr lang="tr-TR" noProof="0" dirty="0"/>
          </a:p>
        </p:txBody>
      </p:sp>
      <p:sp>
        <p:nvSpPr>
          <p:cNvPr id="5" name="Alt Bilgi Yer Tutucusu 4"/>
          <p:cNvSpPr>
            <a:spLocks noGrp="1"/>
          </p:cNvSpPr>
          <p:nvPr>
            <p:ph type="ftr" sz="quarter" idx="11"/>
          </p:nvPr>
        </p:nvSpPr>
        <p:spPr/>
        <p:txBody>
          <a:bodyPr rtlCol="0"/>
          <a:lstStyle/>
          <a:p>
            <a:pPr rtl="0"/>
            <a:endParaRPr lang="tr-TR" noProof="0" dirty="0"/>
          </a:p>
        </p:txBody>
      </p:sp>
      <p:sp>
        <p:nvSpPr>
          <p:cNvPr id="6" name="Slayt Numarası Yer Tutucusu 5"/>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Başlığı">
    <p:spTree>
      <p:nvGrpSpPr>
        <p:cNvPr id="1" name=""/>
        <p:cNvGrpSpPr/>
        <p:nvPr/>
      </p:nvGrpSpPr>
      <p:grpSpPr>
        <a:xfrm>
          <a:off x="0" y="0"/>
          <a:ext cx="0" cy="0"/>
          <a:chOff x="0" y="0"/>
          <a:chExt cx="0" cy="0"/>
        </a:xfrm>
      </p:grpSpPr>
      <p:pic>
        <p:nvPicPr>
          <p:cNvPr id="7" name="Resim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Resim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Dikdörtgen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Dikdörtgen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680322" y="2869895"/>
            <a:ext cx="9613860" cy="1090788"/>
          </a:xfrm>
        </p:spPr>
        <p:txBody>
          <a:bodyPr rtlCol="0" anchor="ctr">
            <a:normAutofit/>
          </a:bodyPr>
          <a:lstStyle>
            <a:lvl1pPr algn="r">
              <a:defRPr sz="3600"/>
            </a:lvl1pPr>
          </a:lstStyle>
          <a:p>
            <a:pPr rtl="0"/>
            <a:r>
              <a:rPr lang="tr-TR" noProof="0" smtClean="0"/>
              <a:t>Asıl başlık stili için tıklatın</a:t>
            </a:r>
            <a:endParaRPr lang="tr-TR" noProof="0" dirty="0"/>
          </a:p>
        </p:txBody>
      </p:sp>
      <p:sp>
        <p:nvSpPr>
          <p:cNvPr id="3" name="Metin Yer Tutucusu 2"/>
          <p:cNvSpPr>
            <a:spLocks noGrp="1"/>
          </p:cNvSpPr>
          <p:nvPr>
            <p:ph type="body" idx="1"/>
          </p:nvPr>
        </p:nvSpPr>
        <p:spPr>
          <a:xfrm>
            <a:off x="680322" y="4232171"/>
            <a:ext cx="9613860" cy="1704017"/>
          </a:xfrm>
        </p:spPr>
        <p:txBody>
          <a:bodyPr rtlCol="0">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tr-TR" noProof="0" smtClean="0"/>
              <a:t>Asıl metin stillerini düzenle</a:t>
            </a:r>
          </a:p>
        </p:txBody>
      </p:sp>
      <p:sp>
        <p:nvSpPr>
          <p:cNvPr id="4" name="Tarih Yer Tutucusu 3"/>
          <p:cNvSpPr>
            <a:spLocks noGrp="1"/>
          </p:cNvSpPr>
          <p:nvPr>
            <p:ph type="dt" sz="half" idx="10"/>
          </p:nvPr>
        </p:nvSpPr>
        <p:spPr/>
        <p:txBody>
          <a:bodyPr rtlCol="0"/>
          <a:lstStyle/>
          <a:p>
            <a:pPr rtl="0"/>
            <a:fld id="{3B709F98-2A74-4BAB-8C48-C411E3A45610}" type="datetime1">
              <a:rPr lang="tr-TR" noProof="0" smtClean="0"/>
              <a:t>28.06.2022</a:t>
            </a:fld>
            <a:endParaRPr lang="tr-TR" noProof="0" dirty="0"/>
          </a:p>
        </p:txBody>
      </p:sp>
      <p:sp>
        <p:nvSpPr>
          <p:cNvPr id="5" name="Alt Bilgi Yer Tutucusu 4"/>
          <p:cNvSpPr>
            <a:spLocks noGrp="1"/>
          </p:cNvSpPr>
          <p:nvPr>
            <p:ph type="ftr" sz="quarter" idx="11"/>
          </p:nvPr>
        </p:nvSpPr>
        <p:spPr/>
        <p:txBody>
          <a:bodyPr rtlCol="0"/>
          <a:lstStyle/>
          <a:p>
            <a:pPr rtl="0"/>
            <a:endParaRPr lang="tr-TR" noProof="0" dirty="0"/>
          </a:p>
        </p:txBody>
      </p:sp>
      <p:sp>
        <p:nvSpPr>
          <p:cNvPr id="6" name="Slayt Numarası Yer Tutucusu 5"/>
          <p:cNvSpPr>
            <a:spLocks noGrp="1"/>
          </p:cNvSpPr>
          <p:nvPr>
            <p:ph type="sldNum" sz="quarter" idx="12"/>
          </p:nvPr>
        </p:nvSpPr>
        <p:spPr>
          <a:xfrm>
            <a:off x="10729455" y="2869895"/>
            <a:ext cx="1154151" cy="1090789"/>
          </a:xfrm>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pic>
        <p:nvPicPr>
          <p:cNvPr id="8" name="Resim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Resim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Dikdörtgen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Dikdörtgen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p:txBody>
          <a:bodyPr rtlCol="0"/>
          <a:lstStyle/>
          <a:p>
            <a:pPr rtl="0"/>
            <a:r>
              <a:rPr lang="tr-TR" noProof="0" smtClean="0"/>
              <a:t>Asıl başlık stili için tıklatın</a:t>
            </a:r>
            <a:endParaRPr lang="tr-TR" noProof="0" dirty="0"/>
          </a:p>
        </p:txBody>
      </p:sp>
      <p:sp>
        <p:nvSpPr>
          <p:cNvPr id="3" name="İçerik Yer Tutucusu 2"/>
          <p:cNvSpPr>
            <a:spLocks noGrp="1"/>
          </p:cNvSpPr>
          <p:nvPr>
            <p:ph sz="half" idx="1"/>
          </p:nvPr>
        </p:nvSpPr>
        <p:spPr>
          <a:xfrm>
            <a:off x="680320" y="2336873"/>
            <a:ext cx="4698358" cy="3599316"/>
          </a:xfrm>
        </p:spPr>
        <p:txBody>
          <a:bodyPr rtlCol="0"/>
          <a:lstStyle/>
          <a:p>
            <a:pPr lvl="0" rtl="0"/>
            <a:r>
              <a:rPr lang="tr-TR" noProof="0" smtClean="0"/>
              <a:t>Asıl metin stillerini düzenle</a:t>
            </a:r>
          </a:p>
          <a:p>
            <a:pPr lvl="1" rtl="0"/>
            <a:r>
              <a:rPr lang="tr-TR" noProof="0" smtClean="0"/>
              <a:t>İkinci düzey</a:t>
            </a:r>
          </a:p>
          <a:p>
            <a:pPr lvl="2" rtl="0"/>
            <a:r>
              <a:rPr lang="tr-TR" noProof="0" smtClean="0"/>
              <a:t>Üçüncü düzey</a:t>
            </a:r>
          </a:p>
          <a:p>
            <a:pPr lvl="3" rtl="0"/>
            <a:r>
              <a:rPr lang="tr-TR" noProof="0" smtClean="0"/>
              <a:t>Dördüncü düzey</a:t>
            </a:r>
          </a:p>
          <a:p>
            <a:pPr lvl="4" rtl="0"/>
            <a:r>
              <a:rPr lang="tr-TR" noProof="0" smtClean="0"/>
              <a:t>Beşinci düzey</a:t>
            </a:r>
            <a:endParaRPr lang="tr-TR" noProof="0" dirty="0"/>
          </a:p>
        </p:txBody>
      </p:sp>
      <p:sp>
        <p:nvSpPr>
          <p:cNvPr id="4" name="İçerik Yer Tutucusu 3"/>
          <p:cNvSpPr>
            <a:spLocks noGrp="1"/>
          </p:cNvSpPr>
          <p:nvPr>
            <p:ph sz="half" idx="2"/>
          </p:nvPr>
        </p:nvSpPr>
        <p:spPr>
          <a:xfrm>
            <a:off x="5594123" y="2336873"/>
            <a:ext cx="4700058" cy="3599316"/>
          </a:xfrm>
        </p:spPr>
        <p:txBody>
          <a:bodyPr rtlCol="0"/>
          <a:lstStyle/>
          <a:p>
            <a:pPr lvl="0" rtl="0"/>
            <a:r>
              <a:rPr lang="tr-TR" noProof="0" smtClean="0"/>
              <a:t>Asıl metin stillerini düzenle</a:t>
            </a:r>
          </a:p>
          <a:p>
            <a:pPr lvl="1" rtl="0"/>
            <a:r>
              <a:rPr lang="tr-TR" noProof="0" smtClean="0"/>
              <a:t>İkinci düzey</a:t>
            </a:r>
          </a:p>
          <a:p>
            <a:pPr lvl="2" rtl="0"/>
            <a:r>
              <a:rPr lang="tr-TR" noProof="0" smtClean="0"/>
              <a:t>Üçüncü düzey</a:t>
            </a:r>
          </a:p>
          <a:p>
            <a:pPr lvl="3" rtl="0"/>
            <a:r>
              <a:rPr lang="tr-TR" noProof="0" smtClean="0"/>
              <a:t>Dördüncü düzey</a:t>
            </a:r>
          </a:p>
          <a:p>
            <a:pPr lvl="4" rtl="0"/>
            <a:r>
              <a:rPr lang="tr-TR" noProof="0" smtClean="0"/>
              <a:t>Beşinci düzey</a:t>
            </a:r>
            <a:endParaRPr lang="tr-TR" noProof="0" dirty="0"/>
          </a:p>
        </p:txBody>
      </p:sp>
      <p:sp>
        <p:nvSpPr>
          <p:cNvPr id="5" name="Tarih Yer Tutucusu 4"/>
          <p:cNvSpPr>
            <a:spLocks noGrp="1"/>
          </p:cNvSpPr>
          <p:nvPr>
            <p:ph type="dt" sz="half" idx="10"/>
          </p:nvPr>
        </p:nvSpPr>
        <p:spPr/>
        <p:txBody>
          <a:bodyPr rtlCol="0"/>
          <a:lstStyle/>
          <a:p>
            <a:pPr rtl="0"/>
            <a:fld id="{43DE428F-0DC7-4BD9-9FC4-F22164E6D333}" type="datetime1">
              <a:rPr lang="tr-TR" noProof="0" smtClean="0"/>
              <a:t>28.06.2022</a:t>
            </a:fld>
            <a:endParaRPr lang="tr-TR" noProof="0" dirty="0"/>
          </a:p>
        </p:txBody>
      </p:sp>
      <p:sp>
        <p:nvSpPr>
          <p:cNvPr id="6" name="Alt Bilgi Yer Tutucusu 5"/>
          <p:cNvSpPr>
            <a:spLocks noGrp="1"/>
          </p:cNvSpPr>
          <p:nvPr>
            <p:ph type="ftr" sz="quarter" idx="11"/>
          </p:nvPr>
        </p:nvSpPr>
        <p:spPr/>
        <p:txBody>
          <a:bodyPr rtlCol="0"/>
          <a:lstStyle/>
          <a:p>
            <a:pPr rtl="0"/>
            <a:endParaRPr lang="tr-TR" noProof="0" dirty="0"/>
          </a:p>
        </p:txBody>
      </p:sp>
      <p:sp>
        <p:nvSpPr>
          <p:cNvPr id="7" name="Slayt Numarası Yer Tutucusu 6"/>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pic>
        <p:nvPicPr>
          <p:cNvPr id="10" name="Resim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Resim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Dikdörtgen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Dikdörtgen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680319" y="753229"/>
            <a:ext cx="9613863" cy="1080937"/>
          </a:xfrm>
        </p:spPr>
        <p:txBody>
          <a:bodyPr rtlCol="0"/>
          <a:lstStyle/>
          <a:p>
            <a:pPr rtl="0"/>
            <a:r>
              <a:rPr lang="tr-TR" noProof="0" smtClean="0"/>
              <a:t>Asıl başlık stili için tıklatın</a:t>
            </a:r>
            <a:endParaRPr lang="tr-TR" noProof="0" dirty="0"/>
          </a:p>
        </p:txBody>
      </p:sp>
      <p:sp>
        <p:nvSpPr>
          <p:cNvPr id="3" name="Metin Yer Tutucusu 2"/>
          <p:cNvSpPr>
            <a:spLocks noGrp="1"/>
          </p:cNvSpPr>
          <p:nvPr>
            <p:ph type="body" idx="1"/>
          </p:nvPr>
        </p:nvSpPr>
        <p:spPr>
          <a:xfrm>
            <a:off x="906350" y="2336873"/>
            <a:ext cx="4472327" cy="693135"/>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smtClean="0"/>
              <a:t>Asıl metin stillerini düzenle</a:t>
            </a:r>
          </a:p>
        </p:txBody>
      </p:sp>
      <p:sp>
        <p:nvSpPr>
          <p:cNvPr id="4" name="İçerik Yer Tutucusu 3"/>
          <p:cNvSpPr>
            <a:spLocks noGrp="1"/>
          </p:cNvSpPr>
          <p:nvPr>
            <p:ph sz="half" idx="2"/>
          </p:nvPr>
        </p:nvSpPr>
        <p:spPr>
          <a:xfrm>
            <a:off x="680322" y="3030008"/>
            <a:ext cx="4698355" cy="2906179"/>
          </a:xfrm>
        </p:spPr>
        <p:txBody>
          <a:bodyPr rtlCol="0"/>
          <a:lstStyle/>
          <a:p>
            <a:pPr lvl="0" rtl="0"/>
            <a:r>
              <a:rPr lang="tr-TR" noProof="0" smtClean="0"/>
              <a:t>Asıl metin stillerini düzenle</a:t>
            </a:r>
          </a:p>
          <a:p>
            <a:pPr lvl="1" rtl="0"/>
            <a:r>
              <a:rPr lang="tr-TR" noProof="0" smtClean="0"/>
              <a:t>İkinci düzey</a:t>
            </a:r>
          </a:p>
          <a:p>
            <a:pPr lvl="2" rtl="0"/>
            <a:r>
              <a:rPr lang="tr-TR" noProof="0" smtClean="0"/>
              <a:t>Üçüncü düzey</a:t>
            </a:r>
          </a:p>
          <a:p>
            <a:pPr lvl="3" rtl="0"/>
            <a:r>
              <a:rPr lang="tr-TR" noProof="0" smtClean="0"/>
              <a:t>Dördüncü düzey</a:t>
            </a:r>
          </a:p>
          <a:p>
            <a:pPr lvl="4" rtl="0"/>
            <a:r>
              <a:rPr lang="tr-TR" noProof="0" smtClean="0"/>
              <a:t>Beşinci düzey</a:t>
            </a:r>
            <a:endParaRPr lang="tr-TR" noProof="0" dirty="0"/>
          </a:p>
        </p:txBody>
      </p:sp>
      <p:sp>
        <p:nvSpPr>
          <p:cNvPr id="5" name="Metin Yer Tutucusu 4"/>
          <p:cNvSpPr>
            <a:spLocks noGrp="1"/>
          </p:cNvSpPr>
          <p:nvPr>
            <p:ph type="body" sz="quarter" idx="3"/>
          </p:nvPr>
        </p:nvSpPr>
        <p:spPr>
          <a:xfrm>
            <a:off x="5820154" y="2336873"/>
            <a:ext cx="4474028" cy="692076"/>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smtClean="0"/>
              <a:t>Asıl metin stillerini düzenle</a:t>
            </a:r>
          </a:p>
        </p:txBody>
      </p:sp>
      <p:sp>
        <p:nvSpPr>
          <p:cNvPr id="6" name="İçerik Yer Tutucusu 5"/>
          <p:cNvSpPr>
            <a:spLocks noGrp="1"/>
          </p:cNvSpPr>
          <p:nvPr>
            <p:ph sz="quarter" idx="4"/>
          </p:nvPr>
        </p:nvSpPr>
        <p:spPr>
          <a:xfrm>
            <a:off x="5594123" y="3030008"/>
            <a:ext cx="4700059" cy="2906179"/>
          </a:xfrm>
        </p:spPr>
        <p:txBody>
          <a:bodyPr rtlCol="0"/>
          <a:lstStyle/>
          <a:p>
            <a:pPr lvl="0" rtl="0"/>
            <a:r>
              <a:rPr lang="tr-TR" noProof="0" smtClean="0"/>
              <a:t>Asıl metin stillerini düzenle</a:t>
            </a:r>
          </a:p>
          <a:p>
            <a:pPr lvl="1" rtl="0"/>
            <a:r>
              <a:rPr lang="tr-TR" noProof="0" smtClean="0"/>
              <a:t>İkinci düzey</a:t>
            </a:r>
          </a:p>
          <a:p>
            <a:pPr lvl="2" rtl="0"/>
            <a:r>
              <a:rPr lang="tr-TR" noProof="0" smtClean="0"/>
              <a:t>Üçüncü düzey</a:t>
            </a:r>
          </a:p>
          <a:p>
            <a:pPr lvl="3" rtl="0"/>
            <a:r>
              <a:rPr lang="tr-TR" noProof="0" smtClean="0"/>
              <a:t>Dördüncü düzey</a:t>
            </a:r>
          </a:p>
          <a:p>
            <a:pPr lvl="4" rtl="0"/>
            <a:r>
              <a:rPr lang="tr-TR" noProof="0" smtClean="0"/>
              <a:t>Beşinci düzey</a:t>
            </a:r>
            <a:endParaRPr lang="tr-TR" noProof="0" dirty="0"/>
          </a:p>
        </p:txBody>
      </p:sp>
      <p:sp>
        <p:nvSpPr>
          <p:cNvPr id="7" name="Tarih Yer Tutucusu 6"/>
          <p:cNvSpPr>
            <a:spLocks noGrp="1"/>
          </p:cNvSpPr>
          <p:nvPr>
            <p:ph type="dt" sz="half" idx="10"/>
          </p:nvPr>
        </p:nvSpPr>
        <p:spPr/>
        <p:txBody>
          <a:bodyPr rtlCol="0"/>
          <a:lstStyle/>
          <a:p>
            <a:pPr rtl="0"/>
            <a:fld id="{90C4ED90-11CD-419B-B4A2-71EDC922B044}" type="datetime1">
              <a:rPr lang="tr-TR" noProof="0" smtClean="0"/>
              <a:t>28.06.2022</a:t>
            </a:fld>
            <a:endParaRPr lang="tr-TR" noProof="0" dirty="0"/>
          </a:p>
        </p:txBody>
      </p:sp>
      <p:sp>
        <p:nvSpPr>
          <p:cNvPr id="8" name="Alt Bilgi Yer Tutucusu 7"/>
          <p:cNvSpPr>
            <a:spLocks noGrp="1"/>
          </p:cNvSpPr>
          <p:nvPr>
            <p:ph type="ftr" sz="quarter" idx="11"/>
          </p:nvPr>
        </p:nvSpPr>
        <p:spPr/>
        <p:txBody>
          <a:bodyPr rtlCol="0"/>
          <a:lstStyle/>
          <a:p>
            <a:pPr rtl="0"/>
            <a:endParaRPr lang="tr-TR" noProof="0" dirty="0"/>
          </a:p>
        </p:txBody>
      </p:sp>
      <p:sp>
        <p:nvSpPr>
          <p:cNvPr id="9" name="Slayt Numarası Yer Tutucusu 8"/>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pic>
        <p:nvPicPr>
          <p:cNvPr id="6" name="Resim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Resim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Dikdörtgen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Dikdörtgen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p:txBody>
          <a:bodyPr rtlCol="0"/>
          <a:lstStyle/>
          <a:p>
            <a:pPr rtl="0"/>
            <a:r>
              <a:rPr lang="tr-TR" noProof="0" smtClean="0"/>
              <a:t>Asıl başlık stili için tıklatın</a:t>
            </a:r>
            <a:endParaRPr lang="tr-TR" noProof="0" dirty="0"/>
          </a:p>
        </p:txBody>
      </p:sp>
      <p:sp>
        <p:nvSpPr>
          <p:cNvPr id="3" name="Tarih Yer Tutucusu 2"/>
          <p:cNvSpPr>
            <a:spLocks noGrp="1"/>
          </p:cNvSpPr>
          <p:nvPr>
            <p:ph type="dt" sz="half" idx="10"/>
          </p:nvPr>
        </p:nvSpPr>
        <p:spPr/>
        <p:txBody>
          <a:bodyPr rtlCol="0"/>
          <a:lstStyle/>
          <a:p>
            <a:pPr rtl="0"/>
            <a:fld id="{70690613-8F97-4DCD-8F67-34995DCF9F2E}" type="datetime1">
              <a:rPr lang="tr-TR" noProof="0" smtClean="0"/>
              <a:t>28.06.2022</a:t>
            </a:fld>
            <a:endParaRPr lang="tr-TR" noProof="0" dirty="0"/>
          </a:p>
        </p:txBody>
      </p:sp>
      <p:sp>
        <p:nvSpPr>
          <p:cNvPr id="4" name="Alt Bilgi Yer Tutucusu 3"/>
          <p:cNvSpPr>
            <a:spLocks noGrp="1"/>
          </p:cNvSpPr>
          <p:nvPr>
            <p:ph type="ftr" sz="quarter" idx="11"/>
          </p:nvPr>
        </p:nvSpPr>
        <p:spPr/>
        <p:txBody>
          <a:bodyPr rtlCol="0"/>
          <a:lstStyle/>
          <a:p>
            <a:pPr rtl="0"/>
            <a:endParaRPr lang="tr-TR" noProof="0" dirty="0"/>
          </a:p>
        </p:txBody>
      </p:sp>
      <p:sp>
        <p:nvSpPr>
          <p:cNvPr id="5" name="Slayt Numarası Yer Tutucusu 4"/>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pic>
        <p:nvPicPr>
          <p:cNvPr id="5" name="Resim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Dikdörtgen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arih Yer Tutucusu 1"/>
          <p:cNvSpPr>
            <a:spLocks noGrp="1"/>
          </p:cNvSpPr>
          <p:nvPr>
            <p:ph type="dt" sz="half" idx="10"/>
          </p:nvPr>
        </p:nvSpPr>
        <p:spPr/>
        <p:txBody>
          <a:bodyPr rtlCol="0"/>
          <a:lstStyle/>
          <a:p>
            <a:pPr rtl="0"/>
            <a:fld id="{2677B88F-C439-4ABA-B892-3FBB68B01ECA}" type="datetime1">
              <a:rPr lang="tr-TR" noProof="0" smtClean="0"/>
              <a:t>28.06.2022</a:t>
            </a:fld>
            <a:endParaRPr lang="tr-TR" noProof="0" dirty="0"/>
          </a:p>
        </p:txBody>
      </p:sp>
      <p:sp>
        <p:nvSpPr>
          <p:cNvPr id="3" name="Alt Bilgi Yer Tutucusu 2"/>
          <p:cNvSpPr>
            <a:spLocks noGrp="1"/>
          </p:cNvSpPr>
          <p:nvPr>
            <p:ph type="ftr" sz="quarter" idx="11"/>
          </p:nvPr>
        </p:nvSpPr>
        <p:spPr/>
        <p:txBody>
          <a:bodyPr rtlCol="0"/>
          <a:lstStyle/>
          <a:p>
            <a:pPr rtl="0"/>
            <a:endParaRPr lang="tr-TR" noProof="0" dirty="0"/>
          </a:p>
        </p:txBody>
      </p:sp>
      <p:sp>
        <p:nvSpPr>
          <p:cNvPr id="4" name="Slayt Numarası Yer Tutucusu 3"/>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Resim Yazılı İçerik">
    <p:spTree>
      <p:nvGrpSpPr>
        <p:cNvPr id="1" name=""/>
        <p:cNvGrpSpPr/>
        <p:nvPr/>
      </p:nvGrpSpPr>
      <p:grpSpPr>
        <a:xfrm>
          <a:off x="0" y="0"/>
          <a:ext cx="0" cy="0"/>
          <a:chOff x="0" y="0"/>
          <a:chExt cx="0" cy="0"/>
        </a:xfrm>
      </p:grpSpPr>
      <p:pic>
        <p:nvPicPr>
          <p:cNvPr id="8" name="Resim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Resim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Dikdörtgen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Dikdörtgen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680321" y="753227"/>
            <a:ext cx="9613859" cy="1080940"/>
          </a:xfrm>
        </p:spPr>
        <p:txBody>
          <a:bodyPr rtlCol="0" anchor="ctr">
            <a:normAutofit/>
          </a:bodyPr>
          <a:lstStyle>
            <a:lvl1pPr>
              <a:defRPr sz="3600"/>
            </a:lvl1pPr>
          </a:lstStyle>
          <a:p>
            <a:pPr rtl="0"/>
            <a:r>
              <a:rPr lang="tr-TR" noProof="0" smtClean="0"/>
              <a:t>Asıl başlık stili için tıklatın</a:t>
            </a:r>
            <a:endParaRPr lang="tr-TR" noProof="0" dirty="0"/>
          </a:p>
        </p:txBody>
      </p:sp>
      <p:sp>
        <p:nvSpPr>
          <p:cNvPr id="3" name="İçerik Yer Tutucusu 2"/>
          <p:cNvSpPr>
            <a:spLocks noGrp="1"/>
          </p:cNvSpPr>
          <p:nvPr>
            <p:ph idx="1"/>
          </p:nvPr>
        </p:nvSpPr>
        <p:spPr>
          <a:xfrm>
            <a:off x="4685846" y="2336873"/>
            <a:ext cx="5608336" cy="3599313"/>
          </a:xfrm>
        </p:spPr>
        <p:txBody>
          <a:bodyPr rtlCol="0"/>
          <a:lstStyle/>
          <a:p>
            <a:pPr lvl="0" rtl="0"/>
            <a:r>
              <a:rPr lang="tr-TR" noProof="0" smtClean="0"/>
              <a:t>Asıl metin stillerini düzenle</a:t>
            </a:r>
          </a:p>
          <a:p>
            <a:pPr lvl="1" rtl="0"/>
            <a:r>
              <a:rPr lang="tr-TR" noProof="0" smtClean="0"/>
              <a:t>İkinci düzey</a:t>
            </a:r>
          </a:p>
          <a:p>
            <a:pPr lvl="2" rtl="0"/>
            <a:r>
              <a:rPr lang="tr-TR" noProof="0" smtClean="0"/>
              <a:t>Üçüncü düzey</a:t>
            </a:r>
          </a:p>
          <a:p>
            <a:pPr lvl="3" rtl="0"/>
            <a:r>
              <a:rPr lang="tr-TR" noProof="0" smtClean="0"/>
              <a:t>Dördüncü düzey</a:t>
            </a:r>
          </a:p>
          <a:p>
            <a:pPr lvl="4" rtl="0"/>
            <a:r>
              <a:rPr lang="tr-TR" noProof="0" smtClean="0"/>
              <a:t>Beşinci düzey</a:t>
            </a:r>
            <a:endParaRPr lang="tr-TR" noProof="0" dirty="0"/>
          </a:p>
        </p:txBody>
      </p:sp>
      <p:sp>
        <p:nvSpPr>
          <p:cNvPr id="4" name="Metin Yer Tutucusu 3"/>
          <p:cNvSpPr>
            <a:spLocks noGrp="1"/>
          </p:cNvSpPr>
          <p:nvPr>
            <p:ph type="body" sz="half" idx="2"/>
          </p:nvPr>
        </p:nvSpPr>
        <p:spPr>
          <a:xfrm>
            <a:off x="680322" y="2336872"/>
            <a:ext cx="3790078" cy="3599317"/>
          </a:xfrm>
        </p:spPr>
        <p:txBody>
          <a:bodyPr rtlCol="0"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smtClean="0"/>
              <a:t>Asıl metin stillerini düzenle</a:t>
            </a:r>
          </a:p>
        </p:txBody>
      </p:sp>
      <p:sp>
        <p:nvSpPr>
          <p:cNvPr id="5" name="Tarih Yer Tutucusu 4"/>
          <p:cNvSpPr>
            <a:spLocks noGrp="1"/>
          </p:cNvSpPr>
          <p:nvPr>
            <p:ph type="dt" sz="half" idx="10"/>
          </p:nvPr>
        </p:nvSpPr>
        <p:spPr/>
        <p:txBody>
          <a:bodyPr rtlCol="0"/>
          <a:lstStyle/>
          <a:p>
            <a:pPr rtl="0"/>
            <a:fld id="{D31C980F-4555-445E-A203-08832D44FA80}" type="datetime1">
              <a:rPr lang="tr-TR" noProof="0" smtClean="0"/>
              <a:t>28.06.2022</a:t>
            </a:fld>
            <a:endParaRPr lang="tr-TR" noProof="0" dirty="0"/>
          </a:p>
        </p:txBody>
      </p:sp>
      <p:sp>
        <p:nvSpPr>
          <p:cNvPr id="6" name="Alt Bilgi Yer Tutucusu 5"/>
          <p:cNvSpPr>
            <a:spLocks noGrp="1"/>
          </p:cNvSpPr>
          <p:nvPr>
            <p:ph type="ftr" sz="quarter" idx="11"/>
          </p:nvPr>
        </p:nvSpPr>
        <p:spPr/>
        <p:txBody>
          <a:bodyPr rtlCol="0"/>
          <a:lstStyle/>
          <a:p>
            <a:pPr rtl="0"/>
            <a:endParaRPr lang="tr-TR" noProof="0" dirty="0"/>
          </a:p>
        </p:txBody>
      </p:sp>
      <p:sp>
        <p:nvSpPr>
          <p:cNvPr id="7" name="Slayt Numarası Yer Tutucusu 6"/>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Resim Yazılı Resim">
    <p:spTree>
      <p:nvGrpSpPr>
        <p:cNvPr id="1" name=""/>
        <p:cNvGrpSpPr/>
        <p:nvPr/>
      </p:nvGrpSpPr>
      <p:grpSpPr>
        <a:xfrm>
          <a:off x="0" y="0"/>
          <a:ext cx="0" cy="0"/>
          <a:chOff x="0" y="0"/>
          <a:chExt cx="0" cy="0"/>
        </a:xfrm>
      </p:grpSpPr>
      <p:pic>
        <p:nvPicPr>
          <p:cNvPr id="8" name="Resim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Resim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Dikdörtgen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Dikdörtgen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680323" y="753228"/>
            <a:ext cx="9613857" cy="1080938"/>
          </a:xfrm>
        </p:spPr>
        <p:txBody>
          <a:bodyPr rtlCol="0" anchor="ctr">
            <a:normAutofit/>
          </a:bodyPr>
          <a:lstStyle>
            <a:lvl1pPr>
              <a:defRPr sz="3600"/>
            </a:lvl1pPr>
          </a:lstStyle>
          <a:p>
            <a:pPr rtl="0"/>
            <a:r>
              <a:rPr lang="tr-TR" noProof="0" smtClean="0"/>
              <a:t>Asıl başlık stili için tıklatın</a:t>
            </a:r>
            <a:endParaRPr lang="tr-TR" noProof="0" dirty="0"/>
          </a:p>
        </p:txBody>
      </p:sp>
      <p:sp>
        <p:nvSpPr>
          <p:cNvPr id="3" name="Resim Yer Tutucusu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tr-TR" noProof="0" smtClean="0"/>
              <a:t>Resim eklemek için simgeyi tıklatın</a:t>
            </a:r>
            <a:endParaRPr lang="tr-TR" noProof="0" dirty="0"/>
          </a:p>
        </p:txBody>
      </p:sp>
      <p:sp>
        <p:nvSpPr>
          <p:cNvPr id="4" name="Metin Yer Tutucusu 3"/>
          <p:cNvSpPr>
            <a:spLocks noGrp="1"/>
          </p:cNvSpPr>
          <p:nvPr>
            <p:ph type="body" sz="half" idx="2"/>
          </p:nvPr>
        </p:nvSpPr>
        <p:spPr>
          <a:xfrm>
            <a:off x="680323" y="2336873"/>
            <a:ext cx="3876256" cy="3599315"/>
          </a:xfrm>
        </p:spPr>
        <p:txBody>
          <a:bodyPr rtlCol="0"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smtClean="0"/>
              <a:t>Asıl metin stillerini düzenle</a:t>
            </a:r>
          </a:p>
        </p:txBody>
      </p:sp>
      <p:sp>
        <p:nvSpPr>
          <p:cNvPr id="5" name="Tarih Yer Tutucusu 4"/>
          <p:cNvSpPr>
            <a:spLocks noGrp="1"/>
          </p:cNvSpPr>
          <p:nvPr>
            <p:ph type="dt" sz="half" idx="10"/>
          </p:nvPr>
        </p:nvSpPr>
        <p:spPr/>
        <p:txBody>
          <a:bodyPr rtlCol="0"/>
          <a:lstStyle/>
          <a:p>
            <a:pPr rtl="0"/>
            <a:fld id="{17D2A0D4-F767-46CA-A3B5-9A94D9F6D02F}" type="datetime1">
              <a:rPr lang="tr-TR" noProof="0" smtClean="0"/>
              <a:t>28.06.2022</a:t>
            </a:fld>
            <a:endParaRPr lang="tr-TR" noProof="0" dirty="0"/>
          </a:p>
        </p:txBody>
      </p:sp>
      <p:sp>
        <p:nvSpPr>
          <p:cNvPr id="6" name="Alt Bilgi Yer Tutucusu 5"/>
          <p:cNvSpPr>
            <a:spLocks noGrp="1"/>
          </p:cNvSpPr>
          <p:nvPr>
            <p:ph type="ftr" sz="quarter" idx="11"/>
          </p:nvPr>
        </p:nvSpPr>
        <p:spPr/>
        <p:txBody>
          <a:bodyPr rtlCol="0"/>
          <a:lstStyle/>
          <a:p>
            <a:pPr rtl="0"/>
            <a:endParaRPr lang="tr-TR" noProof="0" dirty="0"/>
          </a:p>
        </p:txBody>
      </p:sp>
      <p:sp>
        <p:nvSpPr>
          <p:cNvPr id="7" name="Slayt Numarası Yer Tutucusu 6"/>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Resim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Başlık Yer Tutucusu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pPr rtl="0"/>
            <a:r>
              <a:rPr lang="tr-TR" noProof="0" dirty="0"/>
              <a:t>Asıl başlık stilini düzenlemek için tıklayın</a:t>
            </a:r>
          </a:p>
        </p:txBody>
      </p:sp>
      <p:sp>
        <p:nvSpPr>
          <p:cNvPr id="3" name="Metin Yer Tutucusu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rtl="0"/>
            <a:r>
              <a:rPr lang="tr-TR" noProof="0" dirty="0"/>
              <a:t>Asıl metin stillerini düzenlemek için tıklayın</a:t>
            </a:r>
          </a:p>
          <a:p>
            <a:pPr lvl="1" rtl="0"/>
            <a:r>
              <a:rPr lang="tr-TR" noProof="0" dirty="0"/>
              <a:t>İkinci düzey</a:t>
            </a:r>
          </a:p>
          <a:p>
            <a:pPr lvl="2" rtl="0"/>
            <a:r>
              <a:rPr lang="tr-TR" noProof="0" dirty="0"/>
              <a:t>Üçüncü düzey</a:t>
            </a:r>
          </a:p>
          <a:p>
            <a:pPr lvl="3" rtl="0"/>
            <a:r>
              <a:rPr lang="tr-TR" noProof="0" dirty="0"/>
              <a:t>Dördüncü düzey</a:t>
            </a:r>
          </a:p>
          <a:p>
            <a:pPr lvl="4" rtl="0"/>
            <a:r>
              <a:rPr lang="tr-TR" noProof="0" dirty="0"/>
              <a:t>Beşinci düzey</a:t>
            </a:r>
          </a:p>
        </p:txBody>
      </p:sp>
      <p:sp>
        <p:nvSpPr>
          <p:cNvPr id="4" name="Tarih Yer Tutucusu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1823C1F8-A9B2-495B-93ED-8FD4EE667466}" type="datetime1">
              <a:rPr lang="tr-TR" noProof="0" smtClean="0"/>
              <a:t>28.06.2022</a:t>
            </a:fld>
            <a:endParaRPr lang="tr-TR" noProof="0" dirty="0"/>
          </a:p>
        </p:txBody>
      </p:sp>
      <p:sp>
        <p:nvSpPr>
          <p:cNvPr id="5" name="Alt Bilgi Yer Tutucusu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pPr rtl="0"/>
            <a:endParaRPr lang="tr-TR" noProof="0" dirty="0"/>
          </a:p>
        </p:txBody>
      </p:sp>
      <p:sp>
        <p:nvSpPr>
          <p:cNvPr id="6" name="Slayt Numarası Yer Tutucusu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pPr rtl="0"/>
            <a:fld id="{6D22F896-40B5-4ADD-8801-0D06FADFA095}" type="slidenum">
              <a:rPr lang="tr-TR" noProof="0" smtClean="0"/>
              <a:pPr/>
              <a:t>‹#›</a:t>
            </a:fld>
            <a:endParaRPr lang="tr-TR" noProof="0"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wmaraci.com/nedir/mp3"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aramamotoru.com/uniform-resource-identifier-nedir-uri-nedir/"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twitter.com/iz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9" name="Resim 8" descr="geometrik soyut resim">
            <a:extLst>
              <a:ext uri="{FF2B5EF4-FFF2-40B4-BE49-F238E27FC236}">
                <a16:creationId xmlns:a16="http://schemas.microsoft.com/office/drawing/2014/main" id="{1F6EA444-CCD5-43A4-848C-62DE7C63DDF9}"/>
              </a:ext>
              <a:ext uri="{C183D7F6-B498-43B3-948B-1728B52AA6E4}">
                <adec:decorative xmlns="" xmlns:adec="http://schemas.microsoft.com/office/drawing/2017/decorative" val="0"/>
              </a:ext>
            </a:extLst>
          </p:cNvPr>
          <p:cNvPicPr>
            <a:picLocks noChangeAspect="1"/>
          </p:cNvPicPr>
          <p:nvPr/>
        </p:nvPicPr>
        <p:blipFill rotWithShape="1">
          <a:blip r:embed="rId3"/>
          <a:srcRect t="10360" r="9091" b="10360"/>
          <a:stretch/>
        </p:blipFill>
        <p:spPr>
          <a:xfrm>
            <a:off x="-3176" y="10"/>
            <a:ext cx="12192000" cy="6857991"/>
          </a:xfrm>
          <a:prstGeom prst="rect">
            <a:avLst/>
          </a:prstGeom>
          <a:ln>
            <a:noFill/>
          </a:ln>
          <a:effectLst>
            <a:softEdge rad="112500"/>
          </a:effectLst>
        </p:spPr>
      </p:pic>
      <p:sp>
        <p:nvSpPr>
          <p:cNvPr id="25" name="Dikdörtgen 24">
            <a:extLst>
              <a:ext uri="{FF2B5EF4-FFF2-40B4-BE49-F238E27FC236}">
                <a16:creationId xmlns:a16="http://schemas.microsoft.com/office/drawing/2014/main" id="{41704883-D088-4683-A1FD-AEE53B33613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a:extLst>
              <a:ext uri="{FF2B5EF4-FFF2-40B4-BE49-F238E27FC236}">
                <a16:creationId xmlns:a16="http://schemas.microsoft.com/office/drawing/2014/main" id="{CF6AF5ED-FC20-4831-8454-D57E6A498BE8}"/>
              </a:ext>
            </a:extLst>
          </p:cNvPr>
          <p:cNvSpPr>
            <a:spLocks noGrp="1"/>
          </p:cNvSpPr>
          <p:nvPr>
            <p:ph type="ctrTitle"/>
          </p:nvPr>
        </p:nvSpPr>
        <p:spPr>
          <a:xfrm>
            <a:off x="236184" y="4139467"/>
            <a:ext cx="8133478" cy="940240"/>
          </a:xfrm>
        </p:spPr>
        <p:txBody>
          <a:bodyPr rtlCol="0">
            <a:normAutofit/>
          </a:bodyPr>
          <a:lstStyle/>
          <a:p>
            <a:pPr algn="l"/>
            <a:r>
              <a:rPr lang="tr-TR" sz="4800" dirty="0" smtClean="0">
                <a:solidFill>
                  <a:srgbClr val="92D050"/>
                </a:solidFill>
                <a:latin typeface="Times New Roman" panose="02020603050405020304" pitchFamily="18" charset="0"/>
                <a:cs typeface="Times New Roman" panose="02020603050405020304" pitchFamily="18" charset="0"/>
              </a:rPr>
              <a:t>Atmosware-Bootcamp</a:t>
            </a:r>
            <a:endParaRPr lang="tr-TR" sz="4800" dirty="0">
              <a:solidFill>
                <a:srgbClr val="92D050"/>
              </a:solidFill>
              <a:latin typeface="Times New Roman" panose="02020603050405020304" pitchFamily="18" charset="0"/>
              <a:cs typeface="Times New Roman" panose="02020603050405020304" pitchFamily="18" charset="0"/>
            </a:endParaRPr>
          </a:p>
        </p:txBody>
      </p:sp>
      <p:sp>
        <p:nvSpPr>
          <p:cNvPr id="3" name="Alt Başlık 2">
            <a:extLst>
              <a:ext uri="{FF2B5EF4-FFF2-40B4-BE49-F238E27FC236}">
                <a16:creationId xmlns:a16="http://schemas.microsoft.com/office/drawing/2014/main" id="{4129664F-1730-4E16-9129-9C058466EFC7}"/>
              </a:ext>
            </a:extLst>
          </p:cNvPr>
          <p:cNvSpPr>
            <a:spLocks noGrp="1"/>
          </p:cNvSpPr>
          <p:nvPr>
            <p:ph type="subTitle" idx="1"/>
          </p:nvPr>
        </p:nvSpPr>
        <p:spPr>
          <a:xfrm>
            <a:off x="270146" y="5189781"/>
            <a:ext cx="8133478" cy="406566"/>
          </a:xfrm>
        </p:spPr>
        <p:txBody>
          <a:bodyPr rtlCol="0">
            <a:normAutofit/>
          </a:bodyPr>
          <a:lstStyle/>
          <a:p>
            <a:pPr algn="l" rtl="0"/>
            <a:r>
              <a:rPr lang="tr-TR" sz="1800" b="1" dirty="0" smtClean="0">
                <a:solidFill>
                  <a:srgbClr val="92D050"/>
                </a:solidFill>
                <a:latin typeface="Times New Roman" panose="02020603050405020304" pitchFamily="18" charset="0"/>
                <a:cs typeface="Times New Roman" panose="02020603050405020304" pitchFamily="18" charset="0"/>
              </a:rPr>
              <a:t>Beytullah Zor</a:t>
            </a:r>
            <a:endParaRPr lang="tr-TR" sz="1800" b="1" dirty="0">
              <a:solidFill>
                <a:srgbClr val="92D050"/>
              </a:solidFill>
              <a:latin typeface="Times New Roman" panose="02020603050405020304" pitchFamily="18" charset="0"/>
              <a:cs typeface="Times New Roman" panose="02020603050405020304" pitchFamily="18" charset="0"/>
            </a:endParaRPr>
          </a:p>
        </p:txBody>
      </p:sp>
      <p:sp>
        <p:nvSpPr>
          <p:cNvPr id="29" name="Dikdörtgen 28">
            <a:extLst>
              <a:ext uri="{FF2B5EF4-FFF2-40B4-BE49-F238E27FC236}">
                <a16:creationId xmlns:a16="http://schemas.microsoft.com/office/drawing/2014/main" id="{9BAB74E2-5A82-47FD-BBB4-BFD47779FFB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
        <p:nvSpPr>
          <p:cNvPr id="27" name="Dikdörtgen 26">
            <a:extLst>
              <a:ext uri="{FF2B5EF4-FFF2-40B4-BE49-F238E27FC236}">
                <a16:creationId xmlns:a16="http://schemas.microsoft.com/office/drawing/2014/main" id="{A9C04EC1-26B9-40BD-84A6-B2C0A913D0F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Dikdörtgen 30">
            <a:extLst>
              <a:ext uri="{FF2B5EF4-FFF2-40B4-BE49-F238E27FC236}">
                <a16:creationId xmlns:a16="http://schemas.microsoft.com/office/drawing/2014/main" id="{9C4FFB60-A034-4994-8F55-E38D4F31C87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Tree>
    <p:extLst>
      <p:ext uri="{BB962C8B-B14F-4D97-AF65-F5344CB8AC3E}">
        <p14:creationId xmlns:p14="http://schemas.microsoft.com/office/powerpoint/2010/main" val="10176817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Neden Java 8 Kullanırız?</a:t>
            </a:r>
            <a:endParaRPr lang="tr-TR" dirty="0"/>
          </a:p>
        </p:txBody>
      </p:sp>
      <p:sp>
        <p:nvSpPr>
          <p:cNvPr id="3" name="İçerik Yer Tutucusu 2"/>
          <p:cNvSpPr>
            <a:spLocks noGrp="1"/>
          </p:cNvSpPr>
          <p:nvPr>
            <p:ph idx="1"/>
          </p:nvPr>
        </p:nvSpPr>
        <p:spPr/>
        <p:txBody>
          <a:bodyPr>
            <a:normAutofit fontScale="92500"/>
          </a:bodyPr>
          <a:lstStyle/>
          <a:p>
            <a:pPr marL="0" indent="0">
              <a:buNone/>
            </a:pPr>
            <a:r>
              <a:rPr lang="tr-TR" dirty="0" smtClean="0">
                <a:latin typeface="Times New Roman" panose="02020603050405020304" pitchFamily="18" charset="0"/>
                <a:cs typeface="Times New Roman" panose="02020603050405020304" pitchFamily="18" charset="0"/>
              </a:rPr>
              <a:t>Java 8 ve üzeri sürümleri kullanmamızdaki asıl neden bu sürümle beraber hayatımıza giren </a:t>
            </a:r>
            <a:r>
              <a:rPr lang="tr-TR" dirty="0" err="1">
                <a:latin typeface="Times New Roman" panose="02020603050405020304" pitchFamily="18" charset="0"/>
                <a:cs typeface="Times New Roman" panose="02020603050405020304" pitchFamily="18" charset="0"/>
              </a:rPr>
              <a:t>S</a:t>
            </a:r>
            <a:r>
              <a:rPr lang="tr-TR" dirty="0" err="1" smtClean="0">
                <a:latin typeface="Times New Roman" panose="02020603050405020304" pitchFamily="18" charset="0"/>
                <a:cs typeface="Times New Roman" panose="02020603050405020304" pitchFamily="18" charset="0"/>
              </a:rPr>
              <a:t>tream</a:t>
            </a:r>
            <a:r>
              <a:rPr lang="tr-TR" dirty="0" smtClean="0">
                <a:latin typeface="Times New Roman" panose="02020603050405020304" pitchFamily="18" charset="0"/>
                <a:cs typeface="Times New Roman" panose="02020603050405020304" pitchFamily="18" charset="0"/>
              </a:rPr>
              <a:t> ve </a:t>
            </a:r>
            <a:r>
              <a:rPr lang="tr-TR" dirty="0" err="1">
                <a:latin typeface="Times New Roman" panose="02020603050405020304" pitchFamily="18" charset="0"/>
                <a:cs typeface="Times New Roman" panose="02020603050405020304" pitchFamily="18" charset="0"/>
              </a:rPr>
              <a:t>O</a:t>
            </a:r>
            <a:r>
              <a:rPr lang="tr-TR" dirty="0" err="1" smtClean="0">
                <a:latin typeface="Times New Roman" panose="02020603050405020304" pitchFamily="18" charset="0"/>
                <a:cs typeface="Times New Roman" panose="02020603050405020304" pitchFamily="18" charset="0"/>
              </a:rPr>
              <a:t>ptinal</a:t>
            </a:r>
            <a:r>
              <a:rPr lang="tr-TR" dirty="0" smtClean="0">
                <a:latin typeface="Times New Roman" panose="02020603050405020304" pitchFamily="18" charset="0"/>
                <a:cs typeface="Times New Roman" panose="02020603050405020304" pitchFamily="18" charset="0"/>
              </a:rPr>
              <a:t> yapılarıdır.</a:t>
            </a:r>
          </a:p>
          <a:p>
            <a:pPr marL="0" indent="0">
              <a:buNone/>
            </a:pPr>
            <a:r>
              <a:rPr lang="tr-TR" dirty="0" smtClean="0">
                <a:latin typeface="Times New Roman" panose="02020603050405020304" pitchFamily="18" charset="0"/>
                <a:cs typeface="Times New Roman" panose="02020603050405020304" pitchFamily="18" charset="0"/>
              </a:rPr>
              <a:t>Java </a:t>
            </a:r>
            <a:r>
              <a:rPr lang="tr-TR" dirty="0">
                <a:latin typeface="Times New Roman" panose="02020603050405020304" pitchFamily="18" charset="0"/>
                <a:cs typeface="Times New Roman" panose="02020603050405020304" pitchFamily="18" charset="0"/>
              </a:rPr>
              <a:t>7 de gelen </a:t>
            </a:r>
            <a:r>
              <a:rPr lang="tr-TR" dirty="0" err="1">
                <a:latin typeface="Times New Roman" panose="02020603050405020304" pitchFamily="18" charset="0"/>
                <a:cs typeface="Times New Roman" panose="02020603050405020304" pitchFamily="18" charset="0"/>
              </a:rPr>
              <a:t>arraylerin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multi</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threading</a:t>
            </a:r>
            <a:r>
              <a:rPr lang="tr-TR" dirty="0">
                <a:latin typeface="Times New Roman" panose="02020603050405020304" pitchFamily="18" charset="0"/>
                <a:cs typeface="Times New Roman" panose="02020603050405020304" pitchFamily="18" charset="0"/>
              </a:rPr>
              <a:t> çalıştırılabilmeleri, </a:t>
            </a:r>
            <a:r>
              <a:rPr lang="tr-TR" dirty="0" err="1">
                <a:latin typeface="Times New Roman" panose="02020603050405020304" pitchFamily="18" charset="0"/>
                <a:cs typeface="Times New Roman" panose="02020603050405020304" pitchFamily="18" charset="0"/>
              </a:rPr>
              <a:t>javanın</a:t>
            </a:r>
            <a:r>
              <a:rPr lang="tr-TR" dirty="0">
                <a:latin typeface="Times New Roman" panose="02020603050405020304" pitchFamily="18" charset="0"/>
                <a:cs typeface="Times New Roman" panose="02020603050405020304" pitchFamily="18" charset="0"/>
              </a:rPr>
              <a:t> </a:t>
            </a:r>
            <a:r>
              <a:rPr lang="tr-TR" b="1" dirty="0">
                <a:latin typeface="Times New Roman" panose="02020603050405020304" pitchFamily="18" charset="0"/>
                <a:cs typeface="Times New Roman" panose="02020603050405020304" pitchFamily="18" charset="0"/>
              </a:rPr>
              <a:t>çok çekirdekli</a:t>
            </a:r>
            <a:r>
              <a:rPr lang="tr-TR" dirty="0">
                <a:latin typeface="Times New Roman" panose="02020603050405020304" pitchFamily="18" charset="0"/>
                <a:cs typeface="Times New Roman" panose="02020603050405020304" pitchFamily="18" charset="0"/>
              </a:rPr>
              <a:t> işlemcilerde çalışmasını anlamlı kılıyordu. Ancak, </a:t>
            </a:r>
            <a:r>
              <a:rPr lang="tr-TR" dirty="0" err="1">
                <a:latin typeface="Times New Roman" panose="02020603050405020304" pitchFamily="18" charset="0"/>
                <a:cs typeface="Times New Roman" panose="02020603050405020304" pitchFamily="18" charset="0"/>
              </a:rPr>
              <a:t>java</a:t>
            </a:r>
            <a:r>
              <a:rPr lang="tr-TR" dirty="0">
                <a:latin typeface="Times New Roman" panose="02020603050405020304" pitchFamily="18" charset="0"/>
                <a:cs typeface="Times New Roman" panose="02020603050405020304" pitchFamily="18" charset="0"/>
              </a:rPr>
              <a:t> 8 de bu yetenek </a:t>
            </a:r>
            <a:r>
              <a:rPr lang="tr-TR" b="1" dirty="0">
                <a:latin typeface="Times New Roman" panose="02020603050405020304" pitchFamily="18" charset="0"/>
                <a:cs typeface="Times New Roman" panose="02020603050405020304" pitchFamily="18" charset="0"/>
              </a:rPr>
              <a:t>Collection </a:t>
            </a:r>
            <a:r>
              <a:rPr lang="tr-TR" b="1" dirty="0" err="1">
                <a:latin typeface="Times New Roman" panose="02020603050405020304" pitchFamily="18" charset="0"/>
                <a:cs typeface="Times New Roman" panose="02020603050405020304" pitchFamily="18" charset="0"/>
              </a:rPr>
              <a:t>lar</a:t>
            </a:r>
            <a:r>
              <a:rPr lang="tr-TR" dirty="0">
                <a:latin typeface="Times New Roman" panose="02020603050405020304" pitchFamily="18" charset="0"/>
                <a:cs typeface="Times New Roman" panose="02020603050405020304" pitchFamily="18" charset="0"/>
              </a:rPr>
              <a:t> üzerinde de uygulanabilir hale gelmiştir.</a:t>
            </a:r>
          </a:p>
          <a:p>
            <a:pPr marL="0" indent="0">
              <a:buNone/>
            </a:pPr>
            <a:r>
              <a:rPr lang="nl-NL" dirty="0">
                <a:latin typeface="Times New Roman" panose="02020603050405020304" pitchFamily="18" charset="0"/>
                <a:cs typeface="Times New Roman" panose="02020603050405020304" pitchFamily="18" charset="0"/>
              </a:rPr>
              <a:t>Garbage collector ile ilgili olan “</a:t>
            </a:r>
            <a:r>
              <a:rPr lang="nl-NL" b="1" dirty="0">
                <a:latin typeface="Times New Roman" panose="02020603050405020304" pitchFamily="18" charset="0"/>
                <a:cs typeface="Times New Roman" panose="02020603050405020304" pitchFamily="18" charset="0"/>
              </a:rPr>
              <a:t>PermGen</a:t>
            </a:r>
            <a:r>
              <a:rPr lang="nl-NL" dirty="0">
                <a:latin typeface="Times New Roman" panose="02020603050405020304" pitchFamily="18" charset="0"/>
                <a:cs typeface="Times New Roman" panose="02020603050405020304" pitchFamily="18" charset="0"/>
              </a:rPr>
              <a:t>” </a:t>
            </a:r>
            <a:r>
              <a:rPr lang="nl-NL" b="1" dirty="0">
                <a:latin typeface="Times New Roman" panose="02020603050405020304" pitchFamily="18" charset="0"/>
                <a:cs typeface="Times New Roman" panose="02020603050405020304" pitchFamily="18" charset="0"/>
              </a:rPr>
              <a:t>Stack’ ten Heap’ e</a:t>
            </a:r>
            <a:r>
              <a:rPr lang="nl-NL" dirty="0">
                <a:latin typeface="Times New Roman" panose="02020603050405020304" pitchFamily="18" charset="0"/>
                <a:cs typeface="Times New Roman" panose="02020603050405020304" pitchFamily="18" charset="0"/>
              </a:rPr>
              <a:t> taşınmıştır.</a:t>
            </a:r>
            <a:endParaRPr lang="tr-TR" dirty="0">
              <a:latin typeface="Times New Roman" panose="02020603050405020304" pitchFamily="18" charset="0"/>
              <a:cs typeface="Times New Roman" panose="02020603050405020304" pitchFamily="18" charset="0"/>
            </a:endParaRPr>
          </a:p>
          <a:p>
            <a:pPr marL="0" indent="0">
              <a:buNone/>
            </a:pPr>
            <a:r>
              <a:rPr lang="tr-TR" dirty="0">
                <a:latin typeface="Times New Roman" panose="02020603050405020304" pitchFamily="18" charset="0"/>
                <a:cs typeface="Times New Roman" panose="02020603050405020304" pitchFamily="18" charset="0"/>
              </a:rPr>
              <a:t>Java 8 öncesinde herhangi bir </a:t>
            </a:r>
            <a:r>
              <a:rPr lang="tr-TR" b="1" dirty="0" err="1">
                <a:latin typeface="Times New Roman" panose="02020603050405020304" pitchFamily="18" charset="0"/>
                <a:cs typeface="Times New Roman" panose="02020603050405020304" pitchFamily="18" charset="0"/>
              </a:rPr>
              <a:t>Interface</a:t>
            </a:r>
            <a:r>
              <a:rPr lang="tr-TR" dirty="0">
                <a:latin typeface="Times New Roman" panose="02020603050405020304" pitchFamily="18" charset="0"/>
                <a:cs typeface="Times New Roman" panose="02020603050405020304" pitchFamily="18" charset="0"/>
              </a:rPr>
              <a:t> sınıfında gövdeli(</a:t>
            </a:r>
            <a:r>
              <a:rPr lang="tr-TR" dirty="0" err="1">
                <a:latin typeface="Times New Roman" panose="02020603050405020304" pitchFamily="18" charset="0"/>
                <a:cs typeface="Times New Roman" panose="02020603050405020304" pitchFamily="18" charset="0"/>
              </a:rPr>
              <a:t>implement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metod</a:t>
            </a:r>
            <a:r>
              <a:rPr lang="tr-TR" dirty="0">
                <a:latin typeface="Times New Roman" panose="02020603050405020304" pitchFamily="18" charset="0"/>
                <a:cs typeface="Times New Roman" panose="02020603050405020304" pitchFamily="18" charset="0"/>
              </a:rPr>
              <a:t> yazmak mümkün değildi. Java 8 ile gelen </a:t>
            </a:r>
            <a:r>
              <a:rPr lang="tr-TR" b="1" dirty="0" err="1">
                <a:latin typeface="Times New Roman" panose="02020603050405020304" pitchFamily="18" charset="0"/>
                <a:cs typeface="Times New Roman" panose="02020603050405020304" pitchFamily="18" charset="0"/>
              </a:rPr>
              <a:t>default</a:t>
            </a:r>
            <a:r>
              <a:rPr lang="tr-TR" b="1" dirty="0">
                <a:latin typeface="Times New Roman" panose="02020603050405020304" pitchFamily="18" charset="0"/>
                <a:cs typeface="Times New Roman" panose="02020603050405020304" pitchFamily="18" charset="0"/>
              </a:rPr>
              <a:t> </a:t>
            </a:r>
            <a:r>
              <a:rPr lang="tr-TR" b="1" dirty="0" err="1">
                <a:latin typeface="Times New Roman" panose="02020603050405020304" pitchFamily="18" charset="0"/>
                <a:cs typeface="Times New Roman" panose="02020603050405020304" pitchFamily="18" charset="0"/>
              </a:rPr>
              <a:t>keyword</a:t>
            </a:r>
            <a:r>
              <a:rPr lang="tr-TR" dirty="0">
                <a:latin typeface="Times New Roman" panose="02020603050405020304" pitchFamily="18" charset="0"/>
                <a:cs typeface="Times New Roman" panose="02020603050405020304" pitchFamily="18" charset="0"/>
              </a:rPr>
              <a:t> ü ile artık </a:t>
            </a:r>
            <a:r>
              <a:rPr lang="tr-TR" dirty="0" err="1">
                <a:latin typeface="Times New Roman" panose="02020603050405020304" pitchFamily="18" charset="0"/>
                <a:cs typeface="Times New Roman" panose="02020603050405020304" pitchFamily="18" charset="0"/>
              </a:rPr>
              <a:t>Interface</a:t>
            </a:r>
            <a:r>
              <a:rPr lang="tr-TR" dirty="0">
                <a:latin typeface="Times New Roman" panose="02020603050405020304" pitchFamily="18" charset="0"/>
                <a:cs typeface="Times New Roman" panose="02020603050405020304" pitchFamily="18" charset="0"/>
              </a:rPr>
              <a:t> sınıflarda gövdeli metot yazmak mümkün. Spring Data API sinde, bu yenilik kullanılarak ORM yeteneklerinin daha da güzelleştiğini gözlemlemekteyiz.</a:t>
            </a:r>
          </a:p>
          <a:p>
            <a:endParaRPr lang="tr-TR" dirty="0"/>
          </a:p>
        </p:txBody>
      </p:sp>
    </p:spTree>
    <p:extLst>
      <p:ext uri="{BB962C8B-B14F-4D97-AF65-F5344CB8AC3E}">
        <p14:creationId xmlns:p14="http://schemas.microsoft.com/office/powerpoint/2010/main" val="4224807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b="1" dirty="0">
                <a:latin typeface="Times New Roman" panose="02020603050405020304" pitchFamily="18" charset="0"/>
                <a:cs typeface="Times New Roman" panose="02020603050405020304" pitchFamily="18" charset="0"/>
              </a:rPr>
              <a:t>XHTML ve HTML5 farkı </a:t>
            </a:r>
            <a:r>
              <a:rPr lang="tr-TR" b="1" dirty="0" smtClean="0">
                <a:latin typeface="Times New Roman" panose="02020603050405020304" pitchFamily="18" charset="0"/>
                <a:cs typeface="Times New Roman" panose="02020603050405020304" pitchFamily="18" charset="0"/>
              </a:rPr>
              <a:t>nedir?</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p:txBody>
          <a:bodyPr/>
          <a:lstStyle/>
          <a:p>
            <a:r>
              <a:rPr lang="tr-TR" dirty="0">
                <a:latin typeface="Times New Roman" panose="02020603050405020304" pitchFamily="18" charset="0"/>
                <a:cs typeface="Times New Roman" panose="02020603050405020304" pitchFamily="18" charset="0"/>
              </a:rPr>
              <a:t>HTML5, HTML in 5nci revizyonudur.</a:t>
            </a:r>
          </a:p>
          <a:p>
            <a:r>
              <a:rPr lang="tr-TR" dirty="0">
                <a:latin typeface="Times New Roman" panose="02020603050405020304" pitchFamily="18" charset="0"/>
                <a:cs typeface="Times New Roman" panose="02020603050405020304" pitchFamily="18" charset="0"/>
              </a:rPr>
              <a:t>XHTML Genişletilebilir HTML </a:t>
            </a:r>
            <a:r>
              <a:rPr lang="tr-TR" dirty="0" err="1">
                <a:latin typeface="Times New Roman" panose="02020603050405020304" pitchFamily="18" charset="0"/>
                <a:cs typeface="Times New Roman" panose="02020603050405020304" pitchFamily="18" charset="0"/>
              </a:rPr>
              <a:t>şeklindede</a:t>
            </a:r>
            <a:r>
              <a:rPr lang="tr-TR" dirty="0">
                <a:latin typeface="Times New Roman" panose="02020603050405020304" pitchFamily="18" charset="0"/>
                <a:cs typeface="Times New Roman" panose="02020603050405020304" pitchFamily="18" charset="0"/>
              </a:rPr>
              <a:t> değerlendirilir.</a:t>
            </a:r>
          </a:p>
          <a:p>
            <a:r>
              <a:rPr lang="tr-TR" dirty="0">
                <a:latin typeface="Times New Roman" panose="02020603050405020304" pitchFamily="18" charset="0"/>
                <a:cs typeface="Times New Roman" panose="02020603050405020304" pitchFamily="18" charset="0"/>
              </a:rPr>
              <a:t>XHTML, HTML ve XML arasında bir köprüdür.</a:t>
            </a:r>
          </a:p>
          <a:p>
            <a:r>
              <a:rPr lang="tr-TR" dirty="0">
                <a:latin typeface="Times New Roman" panose="02020603050405020304" pitchFamily="18" charset="0"/>
                <a:cs typeface="Times New Roman" panose="02020603050405020304" pitchFamily="18" charset="0"/>
              </a:rPr>
              <a:t>XHTML daha çok HTML 4 için kullanılır.</a:t>
            </a:r>
          </a:p>
          <a:p>
            <a:r>
              <a:rPr lang="tr-TR" dirty="0">
                <a:latin typeface="Times New Roman" panose="02020603050405020304" pitchFamily="18" charset="0"/>
                <a:cs typeface="Times New Roman" panose="02020603050405020304" pitchFamily="18" charset="0"/>
              </a:rPr>
              <a:t>HTML de açılan tüm etiketler kapanmalıdır.</a:t>
            </a:r>
          </a:p>
          <a:p>
            <a:r>
              <a:rPr lang="tr-TR" dirty="0">
                <a:latin typeface="Times New Roman" panose="02020603050405020304" pitchFamily="18" charset="0"/>
                <a:cs typeface="Times New Roman" panose="02020603050405020304" pitchFamily="18" charset="0"/>
              </a:rPr>
              <a:t>HTML kodlama üzerindeki gereksinimleri XHTML göre daha azdır.</a:t>
            </a:r>
          </a:p>
          <a:p>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712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600891" y="2081349"/>
            <a:ext cx="9693291" cy="3854840"/>
          </a:xfrm>
        </p:spPr>
        <p:txBody>
          <a:bodyPr>
            <a:normAutofit/>
          </a:bodyPr>
          <a:lstStyle/>
          <a:p>
            <a:pPr marL="0" indent="0">
              <a:buNone/>
            </a:pPr>
            <a:r>
              <a:rPr lang="tr-TR" dirty="0">
                <a:latin typeface="Times New Roman" panose="02020603050405020304" pitchFamily="18" charset="0"/>
                <a:cs typeface="Times New Roman" panose="02020603050405020304" pitchFamily="18" charset="0"/>
              </a:rPr>
              <a:t>HTML, tabletler ve telefonlar gibi mobil cihazlar için daha uygunken, XHTML bilgisayar ekranları için  uygundur. HTML, </a:t>
            </a:r>
            <a:r>
              <a:rPr lang="tr-TR" dirty="0" err="1">
                <a:latin typeface="Times New Roman" panose="02020603050405020304" pitchFamily="18" charset="0"/>
                <a:cs typeface="Times New Roman" panose="02020603050405020304" pitchFamily="18" charset="0"/>
              </a:rPr>
              <a:t>SGML'nin</a:t>
            </a:r>
            <a:r>
              <a:rPr lang="tr-TR" dirty="0">
                <a:latin typeface="Times New Roman" panose="02020603050405020304" pitchFamily="18" charset="0"/>
                <a:cs typeface="Times New Roman" panose="02020603050405020304" pitchFamily="18" charset="0"/>
              </a:rPr>
              <a:t> bir uygulaması. XHTML XML uygulaması. HTML, Boş / açık etiketlere sahip olabilir. XHTML Kapatılmamış tüm etiketler kapatılmalıdır HTML, Elemanın yapıları üzerinde katı bir kural yoktur. XHTML </a:t>
            </a:r>
            <a:r>
              <a:rPr lang="tr-TR" dirty="0" err="1" smtClean="0">
                <a:latin typeface="Times New Roman" panose="02020603050405020304" pitchFamily="18" charset="0"/>
                <a:cs typeface="Times New Roman" panose="02020603050405020304" pitchFamily="18" charset="0"/>
              </a:rPr>
              <a:t>Elemanlarınyapısı</a:t>
            </a:r>
            <a:r>
              <a:rPr lang="tr-TR" dirty="0" smtClean="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takip edilmelidir HTML, Büyük / küçük harfe duyarsız: Etiketler ve nitelikler tercihe göre büyük veya küçük harf olabilir. XHTML Büyük / küçük harfe duyarlı: Et</a:t>
            </a:r>
          </a:p>
          <a:p>
            <a:pPr marL="0" indent="0">
              <a:buNone/>
            </a:pPr>
            <a:r>
              <a:rPr lang="tr-TR" dirty="0">
                <a:latin typeface="Times New Roman" panose="02020603050405020304" pitchFamily="18" charset="0"/>
                <a:cs typeface="Times New Roman" panose="02020603050405020304" pitchFamily="18" charset="0"/>
              </a:rPr>
              <a:t>Etiketler ve öznitelikler küçük harf olmalıdır. HTML, Tüm içerik body elementinin altına yerleştirilebilir. XHTML Tüm içerik bloklar halinde yerleştirilmelidir, (p) gövde elemanının altındadır.</a:t>
            </a:r>
          </a:p>
          <a:p>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9479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latin typeface="Times New Roman" panose="02020603050405020304" pitchFamily="18" charset="0"/>
                <a:cs typeface="Times New Roman" panose="02020603050405020304" pitchFamily="18" charset="0"/>
              </a:rPr>
              <a:t>Semantic</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vs</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NonSemantic</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p:txBody>
          <a:bodyPr>
            <a:normAutofit/>
          </a:bodyPr>
          <a:lstStyle/>
          <a:p>
            <a:r>
              <a:rPr lang="tr-TR" dirty="0">
                <a:latin typeface="Times New Roman" panose="02020603050405020304" pitchFamily="18" charset="0"/>
                <a:cs typeface="Times New Roman" panose="02020603050405020304" pitchFamily="18" charset="0"/>
              </a:rPr>
              <a:t>Semantik (diğer bir ifade ile anlamsal) elementler, geliştirici ve tarayıcıyı için anlamlı bir karşılığı olan HTML etiketlerini ifade etmekte. Örneğin, &lt;</a:t>
            </a:r>
            <a:r>
              <a:rPr lang="tr-TR" dirty="0" err="1">
                <a:latin typeface="Times New Roman" panose="02020603050405020304" pitchFamily="18" charset="0"/>
                <a:cs typeface="Times New Roman" panose="02020603050405020304" pitchFamily="18" charset="0"/>
              </a:rPr>
              <a:t>article</a:t>
            </a:r>
            <a:r>
              <a:rPr lang="tr-TR" dirty="0">
                <a:latin typeface="Times New Roman" panose="02020603050405020304" pitchFamily="18" charset="0"/>
                <a:cs typeface="Times New Roman" panose="02020603050405020304" pitchFamily="18" charset="0"/>
              </a:rPr>
              <a:t>&gt;...&lt;/</a:t>
            </a:r>
            <a:r>
              <a:rPr lang="tr-TR" dirty="0" err="1">
                <a:latin typeface="Times New Roman" panose="02020603050405020304" pitchFamily="18" charset="0"/>
                <a:cs typeface="Times New Roman" panose="02020603050405020304" pitchFamily="18" charset="0"/>
              </a:rPr>
              <a:t>article</a:t>
            </a:r>
            <a:r>
              <a:rPr lang="tr-TR" dirty="0">
                <a:latin typeface="Times New Roman" panose="02020603050405020304" pitchFamily="18" charset="0"/>
                <a:cs typeface="Times New Roman" panose="02020603050405020304" pitchFamily="18" charset="0"/>
              </a:rPr>
              <a:t>&gt; etiketi anlamlıdır. Çünkü, bu etiketi gördüğümüzde içeriğinde bir makale olduğunu </a:t>
            </a:r>
            <a:r>
              <a:rPr lang="tr-TR" dirty="0" smtClean="0">
                <a:latin typeface="Times New Roman" panose="02020603050405020304" pitchFamily="18" charset="0"/>
                <a:cs typeface="Times New Roman" panose="02020603050405020304" pitchFamily="18" charset="0"/>
              </a:rPr>
              <a:t>varsayabiliriz.</a:t>
            </a:r>
          </a:p>
          <a:p>
            <a:r>
              <a:rPr lang="tr-TR" dirty="0" smtClean="0">
                <a:latin typeface="Times New Roman" panose="02020603050405020304" pitchFamily="18" charset="0"/>
                <a:cs typeface="Times New Roman" panose="02020603050405020304" pitchFamily="18" charset="0"/>
              </a:rPr>
              <a:t>Semantik elementlerin aksine semantik olmayan elementler herhangi bir anlam içermez. Semantik elementler içerik hakkında bilgi vermezler</a:t>
            </a:r>
            <a:r>
              <a:rPr lang="tr-TR" dirty="0">
                <a:latin typeface="Times New Roman" panose="02020603050405020304" pitchFamily="18" charset="0"/>
                <a:cs typeface="Times New Roman" panose="02020603050405020304" pitchFamily="18" charset="0"/>
              </a:rPr>
              <a:t>. Bir grup için ortak olan semantiği işaretlemek için farklı niteliklerle </a:t>
            </a:r>
            <a:r>
              <a:rPr lang="tr-TR" dirty="0" smtClean="0">
                <a:latin typeface="Times New Roman" panose="02020603050405020304" pitchFamily="18" charset="0"/>
                <a:cs typeface="Times New Roman" panose="02020603050405020304" pitchFamily="18" charset="0"/>
              </a:rPr>
              <a:t>kullanılabilirler. Örneğin div ve </a:t>
            </a:r>
            <a:r>
              <a:rPr lang="tr-TR" dirty="0" err="1" smtClean="0">
                <a:latin typeface="Times New Roman" panose="02020603050405020304" pitchFamily="18" charset="0"/>
                <a:cs typeface="Times New Roman" panose="02020603050405020304" pitchFamily="18" charset="0"/>
              </a:rPr>
              <a:t>span</a:t>
            </a:r>
            <a:r>
              <a:rPr lang="tr-TR" dirty="0" smtClean="0">
                <a:latin typeface="Times New Roman" panose="02020603050405020304" pitchFamily="18" charset="0"/>
                <a:cs typeface="Times New Roman" panose="02020603050405020304" pitchFamily="18" charset="0"/>
              </a:rPr>
              <a:t> etiketleri semantik olmayan elementlerdir</a:t>
            </a: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5695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latin typeface="Times New Roman" panose="02020603050405020304" pitchFamily="18" charset="0"/>
                <a:cs typeface="Times New Roman" panose="02020603050405020304" pitchFamily="18" charset="0"/>
              </a:rPr>
              <a:t>Group</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Selectors</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680321" y="2336872"/>
            <a:ext cx="9613861" cy="3898465"/>
          </a:xfrm>
        </p:spPr>
        <p:txBody>
          <a:bodyPr>
            <a:normAutofit/>
          </a:bodyPr>
          <a:lstStyle/>
          <a:p>
            <a:pPr marL="0" indent="0">
              <a:buNone/>
            </a:pPr>
            <a:r>
              <a:rPr lang="tr-TR" sz="2200" dirty="0">
                <a:latin typeface="Times New Roman" panose="02020603050405020304" pitchFamily="18" charset="0"/>
                <a:cs typeface="Times New Roman" panose="02020603050405020304" pitchFamily="18" charset="0"/>
              </a:rPr>
              <a:t>Bir blok içinde iç içe etiketlerimiz (seçicilerimiz) olmuş olsun bu etiketler aynı seviyede olabilir ya da </a:t>
            </a:r>
            <a:r>
              <a:rPr lang="tr-TR" sz="2200" dirty="0" smtClean="0">
                <a:latin typeface="Times New Roman" panose="02020603050405020304" pitchFamily="18" charset="0"/>
                <a:cs typeface="Times New Roman" panose="02020603050405020304" pitchFamily="18" charset="0"/>
              </a:rPr>
              <a:t>olmayabilir. Bunlara bir </a:t>
            </a:r>
            <a:r>
              <a:rPr lang="tr-TR" sz="2200" dirty="0">
                <a:latin typeface="Times New Roman" panose="02020603050405020304" pitchFamily="18" charset="0"/>
                <a:cs typeface="Times New Roman" panose="02020603050405020304" pitchFamily="18" charset="0"/>
              </a:rPr>
              <a:t>gruplama ile erişebilmemiz mümkün.</a:t>
            </a:r>
          </a:p>
          <a:p>
            <a:r>
              <a:rPr lang="tr-TR" sz="2200" dirty="0" smtClean="0">
                <a:latin typeface="Times New Roman" panose="02020603050405020304" pitchFamily="18" charset="0"/>
                <a:cs typeface="Times New Roman" panose="02020603050405020304" pitchFamily="18" charset="0"/>
                <a:sym typeface="Wingdings" panose="05000000000000000000" pitchFamily="2" charset="2"/>
              </a:rPr>
              <a:t>(*)     </a:t>
            </a:r>
            <a:r>
              <a:rPr lang="tr-TR" sz="2200" dirty="0" smtClean="0">
                <a:latin typeface="Times New Roman" panose="02020603050405020304" pitchFamily="18" charset="0"/>
                <a:cs typeface="Times New Roman" panose="02020603050405020304" pitchFamily="18" charset="0"/>
              </a:rPr>
              <a:t> </a:t>
            </a:r>
            <a:r>
              <a:rPr lang="tr-TR" sz="2200" dirty="0">
                <a:latin typeface="Times New Roman" panose="02020603050405020304" pitchFamily="18" charset="0"/>
                <a:cs typeface="Times New Roman" panose="02020603050405020304" pitchFamily="18" charset="0"/>
              </a:rPr>
              <a:t>Tüm etiketler </a:t>
            </a:r>
            <a:endParaRPr lang="tr-TR" sz="2200" dirty="0" smtClean="0">
              <a:latin typeface="Times New Roman" panose="02020603050405020304" pitchFamily="18" charset="0"/>
              <a:cs typeface="Times New Roman" panose="02020603050405020304" pitchFamily="18" charset="0"/>
            </a:endParaRPr>
          </a:p>
          <a:p>
            <a:r>
              <a:rPr lang="tr-TR" sz="2200" dirty="0" smtClean="0">
                <a:latin typeface="Times New Roman" panose="02020603050405020304" pitchFamily="18" charset="0"/>
                <a:cs typeface="Times New Roman" panose="02020603050405020304" pitchFamily="18" charset="0"/>
              </a:rPr>
              <a:t>div, p </a:t>
            </a:r>
            <a:r>
              <a:rPr lang="tr-TR" sz="2200" dirty="0" smtClean="0">
                <a:latin typeface="Times New Roman" panose="02020603050405020304" pitchFamily="18" charset="0"/>
                <a:cs typeface="Times New Roman" panose="02020603050405020304" pitchFamily="18" charset="0"/>
                <a:sym typeface="Wingdings" panose="05000000000000000000" pitchFamily="2" charset="2"/>
              </a:rPr>
              <a:t> Tüm div ve tüm p etiketleri</a:t>
            </a:r>
          </a:p>
          <a:p>
            <a:r>
              <a:rPr lang="tr-TR" sz="2200" dirty="0" smtClean="0">
                <a:latin typeface="Times New Roman" panose="02020603050405020304" pitchFamily="18" charset="0"/>
                <a:cs typeface="Times New Roman" panose="02020603050405020304" pitchFamily="18" charset="0"/>
              </a:rPr>
              <a:t>div </a:t>
            </a:r>
            <a:r>
              <a:rPr lang="tr-TR" sz="2200" dirty="0">
                <a:latin typeface="Times New Roman" panose="02020603050405020304" pitchFamily="18" charset="0"/>
                <a:cs typeface="Times New Roman" panose="02020603050405020304" pitchFamily="18" charset="0"/>
              </a:rPr>
              <a:t>p </a:t>
            </a:r>
            <a:r>
              <a:rPr lang="tr-TR" sz="2200" dirty="0">
                <a:latin typeface="Times New Roman" panose="02020603050405020304" pitchFamily="18" charset="0"/>
                <a:cs typeface="Times New Roman" panose="02020603050405020304" pitchFamily="18" charset="0"/>
                <a:sym typeface="Wingdings" panose="05000000000000000000" pitchFamily="2" charset="2"/>
              </a:rPr>
              <a:t> </a:t>
            </a:r>
            <a:r>
              <a:rPr lang="tr-TR" sz="2200" dirty="0" err="1">
                <a:latin typeface="Times New Roman" panose="02020603050405020304" pitchFamily="18" charset="0"/>
                <a:cs typeface="Times New Roman" panose="02020603050405020304" pitchFamily="18" charset="0"/>
                <a:sym typeface="Wingdings" panose="05000000000000000000" pitchFamily="2" charset="2"/>
              </a:rPr>
              <a:t>Div</a:t>
            </a:r>
            <a:r>
              <a:rPr lang="tr-TR" sz="2200" dirty="0">
                <a:latin typeface="Times New Roman" panose="02020603050405020304" pitchFamily="18" charset="0"/>
                <a:cs typeface="Times New Roman" panose="02020603050405020304" pitchFamily="18" charset="0"/>
                <a:sym typeface="Wingdings" panose="05000000000000000000" pitchFamily="2" charset="2"/>
              </a:rPr>
              <a:t> içerisindeki tüm p </a:t>
            </a:r>
            <a:r>
              <a:rPr lang="tr-TR" sz="2200" dirty="0" smtClean="0">
                <a:latin typeface="Times New Roman" panose="02020603050405020304" pitchFamily="18" charset="0"/>
                <a:cs typeface="Times New Roman" panose="02020603050405020304" pitchFamily="18" charset="0"/>
                <a:sym typeface="Wingdings" panose="05000000000000000000" pitchFamily="2" charset="2"/>
              </a:rPr>
              <a:t>etiketleri</a:t>
            </a:r>
          </a:p>
          <a:p>
            <a:r>
              <a:rPr lang="tr-TR" sz="2200" dirty="0" smtClean="0">
                <a:latin typeface="Times New Roman" panose="02020603050405020304" pitchFamily="18" charset="0"/>
                <a:cs typeface="Times New Roman" panose="02020603050405020304" pitchFamily="18" charset="0"/>
                <a:sym typeface="Wingdings" panose="05000000000000000000" pitchFamily="2" charset="2"/>
              </a:rPr>
              <a:t>div&gt;p  Üst etiketi div olan bütün p etiketleri</a:t>
            </a:r>
            <a:endParaRPr lang="tr-TR" sz="2200" dirty="0">
              <a:latin typeface="Times New Roman" panose="02020603050405020304" pitchFamily="18" charset="0"/>
              <a:cs typeface="Times New Roman" panose="02020603050405020304" pitchFamily="18" charset="0"/>
              <a:sym typeface="Wingdings" panose="05000000000000000000" pitchFamily="2" charset="2"/>
            </a:endParaRPr>
          </a:p>
          <a:p>
            <a:r>
              <a:rPr lang="tr-TR" sz="2200" dirty="0" err="1" smtClean="0">
                <a:latin typeface="Times New Roman" panose="02020603050405020304" pitchFamily="18" charset="0"/>
                <a:cs typeface="Times New Roman" panose="02020603050405020304" pitchFamily="18" charset="0"/>
                <a:sym typeface="Wingdings" panose="05000000000000000000" pitchFamily="2" charset="2"/>
              </a:rPr>
              <a:t>div+p</a:t>
            </a:r>
            <a:r>
              <a:rPr lang="tr-TR" sz="2200" dirty="0" smtClean="0">
                <a:latin typeface="Times New Roman" panose="02020603050405020304" pitchFamily="18" charset="0"/>
                <a:cs typeface="Times New Roman" panose="02020603050405020304" pitchFamily="18" charset="0"/>
                <a:sym typeface="Wingdings" panose="05000000000000000000" pitchFamily="2" charset="2"/>
              </a:rPr>
              <a:t>  </a:t>
            </a:r>
            <a:r>
              <a:rPr lang="tr-TR" sz="2200" dirty="0" err="1" smtClean="0">
                <a:latin typeface="Times New Roman" panose="02020603050405020304" pitchFamily="18" charset="0"/>
                <a:cs typeface="Times New Roman" panose="02020603050405020304" pitchFamily="18" charset="0"/>
                <a:sym typeface="Wingdings" panose="05000000000000000000" pitchFamily="2" charset="2"/>
              </a:rPr>
              <a:t>Div</a:t>
            </a:r>
            <a:r>
              <a:rPr lang="tr-TR" sz="2200" dirty="0" smtClean="0">
                <a:latin typeface="Times New Roman" panose="02020603050405020304" pitchFamily="18" charset="0"/>
                <a:cs typeface="Times New Roman" panose="02020603050405020304" pitchFamily="18" charset="0"/>
                <a:sym typeface="Wingdings" panose="05000000000000000000" pitchFamily="2" charset="2"/>
              </a:rPr>
              <a:t> etiketinden sonra gelen ilk p etiketi</a:t>
            </a:r>
          </a:p>
          <a:p>
            <a:r>
              <a:rPr lang="tr-TR" sz="2200" dirty="0" err="1" smtClean="0">
                <a:latin typeface="Times New Roman" panose="02020603050405020304" pitchFamily="18" charset="0"/>
                <a:cs typeface="Times New Roman" panose="02020603050405020304" pitchFamily="18" charset="0"/>
                <a:sym typeface="Wingdings" panose="05000000000000000000" pitchFamily="2" charset="2"/>
              </a:rPr>
              <a:t>div~p</a:t>
            </a:r>
            <a:r>
              <a:rPr lang="tr-TR" sz="2200" dirty="0" smtClean="0">
                <a:latin typeface="Times New Roman" panose="02020603050405020304" pitchFamily="18" charset="0"/>
                <a:cs typeface="Times New Roman" panose="02020603050405020304" pitchFamily="18" charset="0"/>
                <a:sym typeface="Wingdings" panose="05000000000000000000" pitchFamily="2" charset="2"/>
              </a:rPr>
              <a:t>  </a:t>
            </a:r>
            <a:r>
              <a:rPr lang="tr-TR" sz="2200" dirty="0" err="1" smtClean="0">
                <a:latin typeface="Times New Roman" panose="02020603050405020304" pitchFamily="18" charset="0"/>
                <a:cs typeface="Times New Roman" panose="02020603050405020304" pitchFamily="18" charset="0"/>
                <a:sym typeface="Wingdings" panose="05000000000000000000" pitchFamily="2" charset="2"/>
              </a:rPr>
              <a:t>Div</a:t>
            </a:r>
            <a:r>
              <a:rPr lang="tr-TR" sz="2200" dirty="0" smtClean="0">
                <a:latin typeface="Times New Roman" panose="02020603050405020304" pitchFamily="18" charset="0"/>
                <a:cs typeface="Times New Roman" panose="02020603050405020304" pitchFamily="18" charset="0"/>
                <a:sym typeface="Wingdings" panose="05000000000000000000" pitchFamily="2" charset="2"/>
              </a:rPr>
              <a:t> ile aynı seviyede yer alan bütün p etiketleri</a:t>
            </a:r>
            <a:endParaRPr lang="tr-TR" sz="2200" dirty="0">
              <a:latin typeface="Times New Roman" panose="02020603050405020304" pitchFamily="18" charset="0"/>
              <a:cs typeface="Times New Roman" panose="02020603050405020304" pitchFamily="18" charset="0"/>
              <a:sym typeface="Wingdings" panose="05000000000000000000" pitchFamily="2" charset="2"/>
            </a:endParaRPr>
          </a:p>
        </p:txBody>
      </p:sp>
    </p:spTree>
    <p:extLst>
      <p:ext uri="{BB962C8B-B14F-4D97-AF65-F5344CB8AC3E}">
        <p14:creationId xmlns:p14="http://schemas.microsoft.com/office/powerpoint/2010/main" val="25719610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latin typeface="Times New Roman" panose="02020603050405020304" pitchFamily="18" charset="0"/>
                <a:cs typeface="Times New Roman" panose="02020603050405020304" pitchFamily="18" charset="0"/>
              </a:rPr>
              <a:t>Box </a:t>
            </a:r>
            <a:r>
              <a:rPr lang="tr-TR" dirty="0" err="1" smtClean="0">
                <a:latin typeface="Times New Roman" panose="02020603050405020304" pitchFamily="18" charset="0"/>
                <a:cs typeface="Times New Roman" panose="02020603050405020304" pitchFamily="18" charset="0"/>
              </a:rPr>
              <a:t>Sizing</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p:txBody>
          <a:bodyPr>
            <a:normAutofit/>
          </a:bodyPr>
          <a:lstStyle/>
          <a:p>
            <a:pPr marL="0" indent="0">
              <a:buNone/>
            </a:pPr>
            <a:r>
              <a:rPr lang="tr-TR" dirty="0">
                <a:latin typeface="Times New Roman" panose="02020603050405020304" pitchFamily="18" charset="0"/>
                <a:cs typeface="Times New Roman" panose="02020603050405020304" pitchFamily="18" charset="0"/>
              </a:rPr>
              <a:t>Bir nesnenin kapladığı alan </a:t>
            </a:r>
            <a:r>
              <a:rPr lang="tr-TR" b="1" dirty="0">
                <a:latin typeface="Times New Roman" panose="02020603050405020304" pitchFamily="18" charset="0"/>
                <a:cs typeface="Times New Roman" panose="02020603050405020304" pitchFamily="18" charset="0"/>
              </a:rPr>
              <a:t>nesnenin genişliği + </a:t>
            </a:r>
            <a:r>
              <a:rPr lang="tr-TR" b="1" dirty="0" err="1">
                <a:latin typeface="Times New Roman" panose="02020603050405020304" pitchFamily="18" charset="0"/>
                <a:cs typeface="Times New Roman" panose="02020603050405020304" pitchFamily="18" charset="0"/>
              </a:rPr>
              <a:t>padding</a:t>
            </a:r>
            <a:r>
              <a:rPr lang="tr-TR" b="1" dirty="0">
                <a:latin typeface="Times New Roman" panose="02020603050405020304" pitchFamily="18" charset="0"/>
                <a:cs typeface="Times New Roman" panose="02020603050405020304" pitchFamily="18" charset="0"/>
              </a:rPr>
              <a:t> + </a:t>
            </a:r>
            <a:r>
              <a:rPr lang="tr-TR" b="1" dirty="0" err="1">
                <a:latin typeface="Times New Roman" panose="02020603050405020304" pitchFamily="18" charset="0"/>
                <a:cs typeface="Times New Roman" panose="02020603050405020304" pitchFamily="18" charset="0"/>
              </a:rPr>
              <a:t>border</a:t>
            </a:r>
            <a:r>
              <a:rPr lang="tr-TR" dirty="0">
                <a:latin typeface="Times New Roman" panose="02020603050405020304" pitchFamily="18" charset="0"/>
                <a:cs typeface="Times New Roman" panose="02020603050405020304" pitchFamily="18" charset="0"/>
              </a:rPr>
              <a:t> değerlerinin toplamıdır</a:t>
            </a:r>
            <a:r>
              <a:rPr lang="tr-TR" dirty="0" smtClean="0">
                <a:latin typeface="Times New Roman" panose="02020603050405020304" pitchFamily="18" charset="0"/>
                <a:cs typeface="Times New Roman" panose="02020603050405020304" pitchFamily="18" charset="0"/>
              </a:rPr>
              <a:t>. Nesnenin kapladığı toplam alan için </a:t>
            </a:r>
            <a:r>
              <a:rPr lang="tr-TR" dirty="0" err="1">
                <a:latin typeface="Times New Roman" panose="02020603050405020304" pitchFamily="18" charset="0"/>
                <a:cs typeface="Times New Roman" panose="02020603050405020304" pitchFamily="18" charset="0"/>
              </a:rPr>
              <a:t>p</a:t>
            </a:r>
            <a:r>
              <a:rPr lang="tr-TR" dirty="0" err="1" smtClean="0">
                <a:latin typeface="Times New Roman" panose="02020603050405020304" pitchFamily="18" charset="0"/>
                <a:cs typeface="Times New Roman" panose="02020603050405020304" pitchFamily="18" charset="0"/>
              </a:rPr>
              <a:t>adding</a:t>
            </a:r>
            <a:r>
              <a:rPr lang="tr-TR" dirty="0" smtClean="0">
                <a:latin typeface="Times New Roman" panose="02020603050405020304" pitchFamily="18" charset="0"/>
                <a:cs typeface="Times New Roman" panose="02020603050405020304" pitchFamily="18" charset="0"/>
              </a:rPr>
              <a:t> ve </a:t>
            </a:r>
            <a:r>
              <a:rPr lang="tr-TR" dirty="0" err="1" smtClean="0">
                <a:latin typeface="Times New Roman" panose="02020603050405020304" pitchFamily="18" charset="0"/>
                <a:cs typeface="Times New Roman" panose="02020603050405020304" pitchFamily="18" charset="0"/>
              </a:rPr>
              <a:t>border</a:t>
            </a:r>
            <a:r>
              <a:rPr lang="tr-TR" dirty="0" smtClean="0">
                <a:latin typeface="Times New Roman" panose="02020603050405020304" pitchFamily="18" charset="0"/>
                <a:cs typeface="Times New Roman" panose="02020603050405020304" pitchFamily="18" charset="0"/>
              </a:rPr>
              <a:t> değerlerini hesaba katmak bazı durumlarda uğraştırıcı olabilir </a:t>
            </a:r>
            <a:r>
              <a:rPr lang="tr-TR" dirty="0" err="1" smtClean="0">
                <a:latin typeface="Times New Roman" panose="02020603050405020304" pitchFamily="18" charset="0"/>
                <a:cs typeface="Times New Roman" panose="02020603050405020304" pitchFamily="18" charset="0"/>
              </a:rPr>
              <a:t>box-sizing</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border-box</a:t>
            </a:r>
            <a:r>
              <a:rPr lang="tr-TR" dirty="0" smtClean="0">
                <a:latin typeface="Times New Roman" panose="02020603050405020304" pitchFamily="18" charset="0"/>
                <a:cs typeface="Times New Roman" panose="02020603050405020304" pitchFamily="18" charset="0"/>
              </a:rPr>
              <a:t>; ile bu değerleri hesaba katmadan nesnenin toplam alanını bulabiliriz.</a:t>
            </a:r>
            <a:endParaRPr lang="tr-TR" dirty="0">
              <a:latin typeface="Times New Roman" panose="02020603050405020304" pitchFamily="18" charset="0"/>
              <a:cs typeface="Times New Roman" panose="02020603050405020304" pitchFamily="18" charset="0"/>
            </a:endParaRPr>
          </a:p>
          <a:p>
            <a:pPr marL="0" indent="0">
              <a:buNone/>
            </a:pPr>
            <a:r>
              <a:rPr lang="tr-TR" b="1" dirty="0" err="1">
                <a:latin typeface="Times New Roman" panose="02020603050405020304" pitchFamily="18" charset="0"/>
                <a:cs typeface="Times New Roman" panose="02020603050405020304" pitchFamily="18" charset="0"/>
              </a:rPr>
              <a:t>border-box</a:t>
            </a:r>
            <a:r>
              <a:rPr lang="tr-TR" dirty="0">
                <a:latin typeface="Times New Roman" panose="02020603050405020304" pitchFamily="18" charset="0"/>
                <a:cs typeface="Times New Roman" panose="02020603050405020304" pitchFamily="18" charset="0"/>
              </a:rPr>
              <a:t> : elementin genişlik ve yüksekliğine </a:t>
            </a:r>
            <a:r>
              <a:rPr lang="tr-TR" dirty="0" err="1">
                <a:latin typeface="Times New Roman" panose="02020603050405020304" pitchFamily="18" charset="0"/>
                <a:cs typeface="Times New Roman" panose="02020603050405020304" pitchFamily="18" charset="0"/>
              </a:rPr>
              <a:t>border</a:t>
            </a:r>
            <a:r>
              <a:rPr lang="tr-TR" dirty="0">
                <a:latin typeface="Times New Roman" panose="02020603050405020304" pitchFamily="18" charset="0"/>
                <a:cs typeface="Times New Roman" panose="02020603050405020304" pitchFamily="18" charset="0"/>
              </a:rPr>
              <a:t> ve </a:t>
            </a:r>
            <a:r>
              <a:rPr lang="tr-TR" dirty="0" err="1">
                <a:latin typeface="Times New Roman" panose="02020603050405020304" pitchFamily="18" charset="0"/>
                <a:cs typeface="Times New Roman" panose="02020603050405020304" pitchFamily="18" charset="0"/>
              </a:rPr>
              <a:t>padding</a:t>
            </a:r>
            <a:r>
              <a:rPr lang="tr-TR" dirty="0">
                <a:latin typeface="Times New Roman" panose="02020603050405020304" pitchFamily="18" charset="0"/>
                <a:cs typeface="Times New Roman" panose="02020603050405020304" pitchFamily="18" charset="0"/>
              </a:rPr>
              <a:t> değerleri dahildir. </a:t>
            </a:r>
            <a:endParaRPr lang="tr-TR" dirty="0" smtClean="0">
              <a:latin typeface="Times New Roman" panose="02020603050405020304" pitchFamily="18" charset="0"/>
              <a:cs typeface="Times New Roman" panose="02020603050405020304" pitchFamily="18" charset="0"/>
            </a:endParaRPr>
          </a:p>
          <a:p>
            <a:pPr marL="0" indent="0">
              <a:buNone/>
            </a:pPr>
            <a:r>
              <a:rPr lang="tr-TR" b="1" dirty="0" err="1" smtClean="0">
                <a:latin typeface="Times New Roman" panose="02020603050405020304" pitchFamily="18" charset="0"/>
                <a:cs typeface="Times New Roman" panose="02020603050405020304" pitchFamily="18" charset="0"/>
              </a:rPr>
              <a:t>content-box</a:t>
            </a:r>
            <a:r>
              <a:rPr lang="tr-TR" dirty="0" smtClean="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 elementin genişlik ve yüksekliğine </a:t>
            </a:r>
            <a:r>
              <a:rPr lang="tr-TR" dirty="0" err="1">
                <a:latin typeface="Times New Roman" panose="02020603050405020304" pitchFamily="18" charset="0"/>
                <a:cs typeface="Times New Roman" panose="02020603050405020304" pitchFamily="18" charset="0"/>
              </a:rPr>
              <a:t>border</a:t>
            </a:r>
            <a:r>
              <a:rPr lang="tr-TR" dirty="0">
                <a:latin typeface="Times New Roman" panose="02020603050405020304" pitchFamily="18" charset="0"/>
                <a:cs typeface="Times New Roman" panose="02020603050405020304" pitchFamily="18" charset="0"/>
              </a:rPr>
              <a:t> ve </a:t>
            </a:r>
            <a:r>
              <a:rPr lang="tr-TR" dirty="0" err="1">
                <a:latin typeface="Times New Roman" panose="02020603050405020304" pitchFamily="18" charset="0"/>
                <a:cs typeface="Times New Roman" panose="02020603050405020304" pitchFamily="18" charset="0"/>
              </a:rPr>
              <a:t>padding</a:t>
            </a:r>
            <a:r>
              <a:rPr lang="tr-TR" dirty="0">
                <a:latin typeface="Times New Roman" panose="02020603050405020304" pitchFamily="18" charset="0"/>
                <a:cs typeface="Times New Roman" panose="02020603050405020304" pitchFamily="18" charset="0"/>
              </a:rPr>
              <a:t> değerleri dahil değildir.</a:t>
            </a:r>
          </a:p>
        </p:txBody>
      </p:sp>
    </p:spTree>
    <p:extLst>
      <p:ext uri="{BB962C8B-B14F-4D97-AF65-F5344CB8AC3E}">
        <p14:creationId xmlns:p14="http://schemas.microsoft.com/office/powerpoint/2010/main" val="1125648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çerik Yer Tutucusu 5"/>
          <p:cNvPicPr>
            <a:picLocks noGrp="1" noChangeAspect="1"/>
          </p:cNvPicPr>
          <p:nvPr>
            <p:ph idx="1"/>
          </p:nvPr>
        </p:nvPicPr>
        <p:blipFill>
          <a:blip r:embed="rId2"/>
          <a:stretch>
            <a:fillRect/>
          </a:stretch>
        </p:blipFill>
        <p:spPr>
          <a:xfrm>
            <a:off x="6377316" y="3138351"/>
            <a:ext cx="2825423" cy="1233487"/>
          </a:xfrm>
          <a:prstGeom prst="rect">
            <a:avLst/>
          </a:prstGeom>
        </p:spPr>
      </p:pic>
      <p:pic>
        <p:nvPicPr>
          <p:cNvPr id="7" name="Resim 6"/>
          <p:cNvPicPr>
            <a:picLocks noChangeAspect="1"/>
          </p:cNvPicPr>
          <p:nvPr/>
        </p:nvPicPr>
        <p:blipFill>
          <a:blip r:embed="rId3"/>
          <a:stretch>
            <a:fillRect/>
          </a:stretch>
        </p:blipFill>
        <p:spPr>
          <a:xfrm>
            <a:off x="1402079" y="3142119"/>
            <a:ext cx="1558799" cy="1229719"/>
          </a:xfrm>
          <a:prstGeom prst="rect">
            <a:avLst/>
          </a:prstGeom>
        </p:spPr>
      </p:pic>
      <p:pic>
        <p:nvPicPr>
          <p:cNvPr id="8" name="Resim 7"/>
          <p:cNvPicPr>
            <a:picLocks noChangeAspect="1"/>
          </p:cNvPicPr>
          <p:nvPr/>
        </p:nvPicPr>
        <p:blipFill>
          <a:blip r:embed="rId4"/>
          <a:stretch>
            <a:fillRect/>
          </a:stretch>
        </p:blipFill>
        <p:spPr>
          <a:xfrm>
            <a:off x="3392747" y="2044840"/>
            <a:ext cx="2552700" cy="4095750"/>
          </a:xfrm>
          <a:prstGeom prst="rect">
            <a:avLst/>
          </a:prstGeom>
        </p:spPr>
      </p:pic>
    </p:spTree>
    <p:extLst>
      <p:ext uri="{BB962C8B-B14F-4D97-AF65-F5344CB8AC3E}">
        <p14:creationId xmlns:p14="http://schemas.microsoft.com/office/powerpoint/2010/main" val="37072439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Display</a:t>
            </a:r>
            <a:r>
              <a:rPr lang="tr-TR" dirty="0" smtClean="0"/>
              <a:t> </a:t>
            </a:r>
            <a:r>
              <a:rPr lang="tr-TR" dirty="0" err="1" smtClean="0"/>
              <a:t>Vs</a:t>
            </a:r>
            <a:r>
              <a:rPr lang="tr-TR" dirty="0" smtClean="0"/>
              <a:t> </a:t>
            </a:r>
            <a:r>
              <a:rPr lang="tr-TR" dirty="0" err="1" smtClean="0"/>
              <a:t>Visibility</a:t>
            </a:r>
            <a:endParaRPr lang="tr-TR" dirty="0"/>
          </a:p>
        </p:txBody>
      </p:sp>
      <p:sp>
        <p:nvSpPr>
          <p:cNvPr id="3" name="İçerik Yer Tutucusu 2"/>
          <p:cNvSpPr>
            <a:spLocks noGrp="1"/>
          </p:cNvSpPr>
          <p:nvPr>
            <p:ph idx="1"/>
          </p:nvPr>
        </p:nvSpPr>
        <p:spPr/>
        <p:txBody>
          <a:bodyPr/>
          <a:lstStyle/>
          <a:p>
            <a:r>
              <a:rPr lang="tr-TR" dirty="0" err="1" smtClean="0"/>
              <a:t>display:none</a:t>
            </a:r>
            <a:r>
              <a:rPr lang="tr-TR" dirty="0" smtClean="0"/>
              <a:t> = </a:t>
            </a:r>
            <a:r>
              <a:rPr lang="tr-TR" dirty="0"/>
              <a:t>Sayfanın normal akısı içerisinden elementi siler ve diğer elementlerin bu boşluğu doldurmasına izin </a:t>
            </a:r>
            <a:r>
              <a:rPr lang="tr-TR" dirty="0" smtClean="0"/>
              <a:t>verir</a:t>
            </a:r>
            <a:endParaRPr lang="tr-TR" dirty="0"/>
          </a:p>
          <a:p>
            <a:r>
              <a:rPr lang="tr-TR" dirty="0" err="1"/>
              <a:t>visibility:hidden</a:t>
            </a:r>
            <a:r>
              <a:rPr lang="tr-TR" dirty="0"/>
              <a:t> </a:t>
            </a:r>
            <a:r>
              <a:rPr lang="tr-TR" dirty="0" smtClean="0"/>
              <a:t>= </a:t>
            </a:r>
            <a:r>
              <a:rPr lang="tr-TR" dirty="0"/>
              <a:t>öğeyi sayfanın normal akışında, hala yer kaplayacak şekilde bırakır.</a:t>
            </a:r>
          </a:p>
        </p:txBody>
      </p:sp>
    </p:spTree>
    <p:extLst>
      <p:ext uri="{BB962C8B-B14F-4D97-AF65-F5344CB8AC3E}">
        <p14:creationId xmlns:p14="http://schemas.microsoft.com/office/powerpoint/2010/main" val="13024276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latin typeface="Times New Roman" panose="02020603050405020304" pitchFamily="18" charset="0"/>
                <a:cs typeface="Times New Roman" panose="02020603050405020304" pitchFamily="18" charset="0"/>
              </a:rPr>
              <a:t>Pseudo</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class</a:t>
            </a:r>
            <a:r>
              <a:rPr lang="tr-TR" dirty="0" smtClean="0">
                <a:latin typeface="Times New Roman" panose="02020603050405020304" pitchFamily="18" charset="0"/>
                <a:cs typeface="Times New Roman" panose="02020603050405020304" pitchFamily="18" charset="0"/>
              </a:rPr>
              <a:t> ve element</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p:txBody>
          <a:bodyPr/>
          <a:lstStyle/>
          <a:p>
            <a:pPr marL="0" indent="0">
              <a:buNone/>
            </a:pPr>
            <a:r>
              <a:rPr lang="tr-TR" dirty="0" err="1"/>
              <a:t>Pseudo</a:t>
            </a:r>
            <a:r>
              <a:rPr lang="tr-TR" dirty="0"/>
              <a:t> sınıf ve elementleri </a:t>
            </a:r>
            <a:r>
              <a:rPr lang="tr-TR" dirty="0" err="1"/>
              <a:t>CSS’i</a:t>
            </a:r>
            <a:r>
              <a:rPr lang="tr-TR" dirty="0"/>
              <a:t> destekleyen web tarayıcıları tarafından otomatik olarak tanınan özel sınıf ve elementlerdir. Bu sınıf ve elementler (x)html hiyerarşisi ile erişemediğimiz element ve sınıflara erişmemizi sağlar. </a:t>
            </a:r>
            <a:r>
              <a:rPr lang="tr-TR" b="1" dirty="0" err="1"/>
              <a:t>Pseudo</a:t>
            </a:r>
            <a:r>
              <a:rPr lang="tr-TR" b="1" dirty="0"/>
              <a:t> sınıfı</a:t>
            </a:r>
            <a:r>
              <a:rPr lang="tr-TR" dirty="0"/>
              <a:t> bir elementi farklı sınıflara böler(</a:t>
            </a:r>
            <a:r>
              <a:rPr lang="tr-TR" dirty="0" err="1"/>
              <a:t>örn</a:t>
            </a:r>
            <a:r>
              <a:rPr lang="tr-TR" dirty="0"/>
              <a:t>: link elementini </a:t>
            </a:r>
            <a:r>
              <a:rPr lang="tr-TR" dirty="0" err="1"/>
              <a:t>active</a:t>
            </a:r>
            <a:r>
              <a:rPr lang="tr-TR" dirty="0"/>
              <a:t>, </a:t>
            </a:r>
            <a:r>
              <a:rPr lang="tr-TR" dirty="0" err="1"/>
              <a:t>visited</a:t>
            </a:r>
            <a:r>
              <a:rPr lang="tr-TR" dirty="0"/>
              <a:t> vd. sınıflarına böler) </a:t>
            </a:r>
            <a:r>
              <a:rPr lang="tr-TR" b="1" dirty="0" err="1"/>
              <a:t>Pseudo</a:t>
            </a:r>
            <a:r>
              <a:rPr lang="tr-TR" b="1" dirty="0"/>
              <a:t> elementi</a:t>
            </a:r>
            <a:r>
              <a:rPr lang="tr-TR" dirty="0"/>
              <a:t> ise bir elementi alt kısımlara böler (örneğin bir paragrafın ilk harfi, bir paragrafın ilk satırı gibi.) </a:t>
            </a:r>
            <a:r>
              <a:rPr lang="tr-TR" dirty="0" err="1"/>
              <a:t>Pseudo</a:t>
            </a:r>
            <a:r>
              <a:rPr lang="tr-TR" dirty="0"/>
              <a:t> sınıfına örnek:</a:t>
            </a:r>
          </a:p>
        </p:txBody>
      </p:sp>
    </p:spTree>
    <p:extLst>
      <p:ext uri="{BB962C8B-B14F-4D97-AF65-F5344CB8AC3E}">
        <p14:creationId xmlns:p14="http://schemas.microsoft.com/office/powerpoint/2010/main" val="33460261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Pseudo</a:t>
            </a:r>
            <a:r>
              <a:rPr lang="tr-TR" dirty="0" smtClean="0"/>
              <a:t> </a:t>
            </a:r>
            <a:r>
              <a:rPr lang="tr-TR" dirty="0"/>
              <a:t>C</a:t>
            </a:r>
            <a:r>
              <a:rPr lang="tr-TR" dirty="0" smtClean="0"/>
              <a:t>lass ve Element </a:t>
            </a:r>
            <a:r>
              <a:rPr lang="tr-TR" dirty="0" err="1" smtClean="0"/>
              <a:t>Syntax</a:t>
            </a:r>
            <a:endParaRPr lang="tr-TR" dirty="0"/>
          </a:p>
        </p:txBody>
      </p:sp>
      <p:pic>
        <p:nvPicPr>
          <p:cNvPr id="4" name="İçerik Yer Tutucusu 3"/>
          <p:cNvPicPr>
            <a:picLocks noGrp="1" noChangeAspect="1"/>
          </p:cNvPicPr>
          <p:nvPr>
            <p:ph idx="1"/>
          </p:nvPr>
        </p:nvPicPr>
        <p:blipFill>
          <a:blip r:embed="rId2"/>
          <a:stretch>
            <a:fillRect/>
          </a:stretch>
        </p:blipFill>
        <p:spPr>
          <a:xfrm>
            <a:off x="3436008" y="2319383"/>
            <a:ext cx="3598863" cy="3598863"/>
          </a:xfrm>
          <a:prstGeom prst="rect">
            <a:avLst/>
          </a:prstGeom>
        </p:spPr>
      </p:pic>
    </p:spTree>
    <p:extLst>
      <p:ext uri="{BB962C8B-B14F-4D97-AF65-F5344CB8AC3E}">
        <p14:creationId xmlns:p14="http://schemas.microsoft.com/office/powerpoint/2010/main" val="202932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latin typeface="Times New Roman" panose="02020603050405020304" pitchFamily="18" charset="0"/>
                <a:cs typeface="Times New Roman" panose="02020603050405020304" pitchFamily="18" charset="0"/>
              </a:rPr>
              <a:t>Http Nedir?</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p:txBody>
          <a:bodyPr/>
          <a:lstStyle/>
          <a:p>
            <a:r>
              <a:rPr lang="tr-TR" dirty="0" smtClean="0">
                <a:latin typeface="Times New Roman" panose="02020603050405020304" pitchFamily="18" charset="0"/>
                <a:cs typeface="Times New Roman" panose="02020603050405020304" pitchFamily="18" charset="0"/>
              </a:rPr>
              <a:t>Http'nin </a:t>
            </a:r>
            <a:r>
              <a:rPr lang="tr-TR" dirty="0">
                <a:latin typeface="Times New Roman" panose="02020603050405020304" pitchFamily="18" charset="0"/>
                <a:cs typeface="Times New Roman" panose="02020603050405020304" pitchFamily="18" charset="0"/>
              </a:rPr>
              <a:t>açılımı “</a:t>
            </a:r>
            <a:r>
              <a:rPr lang="tr-TR" dirty="0" err="1">
                <a:latin typeface="Times New Roman" panose="02020603050405020304" pitchFamily="18" charset="0"/>
                <a:cs typeface="Times New Roman" panose="02020603050405020304" pitchFamily="18" charset="0"/>
              </a:rPr>
              <a:t>Hyper</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Text</a:t>
            </a:r>
            <a:r>
              <a:rPr lang="tr-TR" dirty="0">
                <a:latin typeface="Times New Roman" panose="02020603050405020304" pitchFamily="18" charset="0"/>
                <a:cs typeface="Times New Roman" panose="02020603050405020304" pitchFamily="18" charset="0"/>
              </a:rPr>
              <a:t> Transfer Protocol” yani “</a:t>
            </a:r>
            <a:r>
              <a:rPr lang="tr-TR" dirty="0" err="1">
                <a:latin typeface="Times New Roman" panose="02020603050405020304" pitchFamily="18" charset="0"/>
                <a:cs typeface="Times New Roman" panose="02020603050405020304" pitchFamily="18" charset="0"/>
              </a:rPr>
              <a:t>Hiper</a:t>
            </a:r>
            <a:r>
              <a:rPr lang="tr-TR" dirty="0">
                <a:latin typeface="Times New Roman" panose="02020603050405020304" pitchFamily="18" charset="0"/>
                <a:cs typeface="Times New Roman" panose="02020603050405020304" pitchFamily="18" charset="0"/>
              </a:rPr>
              <a:t> Metin Transfer </a:t>
            </a:r>
            <a:r>
              <a:rPr lang="tr-TR" dirty="0" smtClean="0">
                <a:latin typeface="Times New Roman" panose="02020603050405020304" pitchFamily="18" charset="0"/>
                <a:cs typeface="Times New Roman" panose="02020603050405020304" pitchFamily="18" charset="0"/>
              </a:rPr>
              <a:t>Protokolü “dür.</a:t>
            </a:r>
            <a:r>
              <a:rPr lang="tr-TR" dirty="0">
                <a:latin typeface="Times New Roman" panose="02020603050405020304" pitchFamily="18" charset="0"/>
                <a:cs typeface="Times New Roman" panose="02020603050405020304" pitchFamily="18" charset="0"/>
              </a:rPr>
              <a:t> HTTP protokolü ağ üzerinden web sayfalarının görüntülenmesini sağlayan protokoldür. HTTP</a:t>
            </a:r>
            <a:r>
              <a:rPr lang="tr-TR" i="1" dirty="0">
                <a:latin typeface="Times New Roman" panose="02020603050405020304" pitchFamily="18" charset="0"/>
                <a:cs typeface="Times New Roman" panose="02020603050405020304" pitchFamily="18" charset="0"/>
              </a:rPr>
              <a:t> </a:t>
            </a:r>
            <a:r>
              <a:rPr lang="tr-TR" dirty="0" smtClean="0">
                <a:latin typeface="Times New Roman" panose="02020603050405020304" pitchFamily="18" charset="0"/>
                <a:cs typeface="Times New Roman" panose="02020603050405020304" pitchFamily="18" charset="0"/>
              </a:rPr>
              <a:t>protokol</a:t>
            </a:r>
            <a:r>
              <a:rPr lang="tr-TR" i="1" dirty="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istemci (PC) ile sunucu (server) arasındaki alışveriş kurallarını belirler. Port olarak ise </a:t>
            </a:r>
            <a:r>
              <a:rPr lang="tr-TR" i="1" dirty="0">
                <a:latin typeface="Times New Roman" panose="02020603050405020304" pitchFamily="18" charset="0"/>
                <a:cs typeface="Times New Roman" panose="02020603050405020304" pitchFamily="18" charset="0"/>
              </a:rPr>
              <a:t>80 </a:t>
            </a:r>
            <a:r>
              <a:rPr lang="tr-TR" dirty="0">
                <a:latin typeface="Times New Roman" panose="02020603050405020304" pitchFamily="18" charset="0"/>
                <a:cs typeface="Times New Roman" panose="02020603050405020304" pitchFamily="18" charset="0"/>
              </a:rPr>
              <a:t>portunu kullanır. İstemci sunucuya bir istek gönderir. Bu istek Internet Explorer, Google </a:t>
            </a:r>
            <a:r>
              <a:rPr lang="tr-TR" dirty="0" err="1">
                <a:latin typeface="Times New Roman" panose="02020603050405020304" pitchFamily="18" charset="0"/>
                <a:cs typeface="Times New Roman" panose="02020603050405020304" pitchFamily="18" charset="0"/>
              </a:rPr>
              <a:t>Chrome</a:t>
            </a:r>
            <a:r>
              <a:rPr lang="tr-TR" dirty="0">
                <a:latin typeface="Times New Roman" panose="02020603050405020304" pitchFamily="18" charset="0"/>
                <a:cs typeface="Times New Roman" panose="02020603050405020304" pitchFamily="18" charset="0"/>
              </a:rPr>
              <a:t> veya </a:t>
            </a:r>
            <a:r>
              <a:rPr lang="tr-TR" dirty="0" err="1">
                <a:latin typeface="Times New Roman" panose="02020603050405020304" pitchFamily="18" charset="0"/>
                <a:cs typeface="Times New Roman" panose="02020603050405020304" pitchFamily="18" charset="0"/>
              </a:rPr>
              <a:t>Mozilla</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Firefox</a:t>
            </a:r>
            <a:r>
              <a:rPr lang="tr-TR" dirty="0">
                <a:latin typeface="Times New Roman" panose="02020603050405020304" pitchFamily="18" charset="0"/>
                <a:cs typeface="Times New Roman" panose="02020603050405020304" pitchFamily="18" charset="0"/>
              </a:rPr>
              <a:t> gibi web </a:t>
            </a:r>
            <a:r>
              <a:rPr lang="tr-TR" dirty="0" smtClean="0">
                <a:latin typeface="Times New Roman" panose="02020603050405020304" pitchFamily="18" charset="0"/>
                <a:cs typeface="Times New Roman" panose="02020603050405020304" pitchFamily="18" charset="0"/>
              </a:rPr>
              <a:t>browserlar </a:t>
            </a:r>
            <a:r>
              <a:rPr lang="tr-TR" dirty="0">
                <a:latin typeface="Times New Roman" panose="02020603050405020304" pitchFamily="18" charset="0"/>
                <a:cs typeface="Times New Roman" panose="02020603050405020304" pitchFamily="18" charset="0"/>
              </a:rPr>
              <a:t>aracılığıyla iletilir. Sunucu bu isteği </a:t>
            </a:r>
            <a:r>
              <a:rPr lang="tr-TR" dirty="0" smtClean="0">
                <a:latin typeface="Times New Roman" panose="02020603050405020304" pitchFamily="18" charset="0"/>
                <a:cs typeface="Times New Roman" panose="02020603050405020304" pitchFamily="18" charset="0"/>
              </a:rPr>
              <a:t>alır  ve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Apache</a:t>
            </a:r>
            <a:r>
              <a:rPr lang="tr-TR" i="1" dirty="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veya IIS</a:t>
            </a:r>
            <a:r>
              <a:rPr lang="tr-TR" i="1" dirty="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gibi web</a:t>
            </a:r>
            <a:r>
              <a:rPr lang="tr-TR" i="1" dirty="0">
                <a:latin typeface="Times New Roman" panose="02020603050405020304" pitchFamily="18" charset="0"/>
                <a:cs typeface="Times New Roman" panose="02020603050405020304" pitchFamily="18" charset="0"/>
              </a:rPr>
              <a:t> </a:t>
            </a:r>
            <a:r>
              <a:rPr lang="tr-TR" dirty="0" smtClean="0">
                <a:latin typeface="Times New Roman" panose="02020603050405020304" pitchFamily="18" charset="0"/>
                <a:cs typeface="Times New Roman" panose="02020603050405020304" pitchFamily="18" charset="0"/>
              </a:rPr>
              <a:t>sunucu</a:t>
            </a:r>
            <a:r>
              <a:rPr lang="tr-TR" dirty="0">
                <a:latin typeface="Times New Roman" panose="02020603050405020304" pitchFamily="18" charset="0"/>
                <a:cs typeface="Times New Roman" panose="02020603050405020304" pitchFamily="18" charset="0"/>
              </a:rPr>
              <a:t> programları aracılığıyla cevap verir.</a:t>
            </a:r>
          </a:p>
        </p:txBody>
      </p:sp>
    </p:spTree>
    <p:extLst>
      <p:ext uri="{BB962C8B-B14F-4D97-AF65-F5344CB8AC3E}">
        <p14:creationId xmlns:p14="http://schemas.microsoft.com/office/powerpoint/2010/main" val="33125723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stretch>
            <a:fillRect/>
          </a:stretch>
        </p:blipFill>
        <p:spPr>
          <a:xfrm>
            <a:off x="180295" y="2777536"/>
            <a:ext cx="5131934" cy="2357391"/>
          </a:xfrm>
          <a:prstGeom prst="rect">
            <a:avLst/>
          </a:prstGeom>
        </p:spPr>
      </p:pic>
      <p:pic>
        <p:nvPicPr>
          <p:cNvPr id="6" name="Resim 5"/>
          <p:cNvPicPr>
            <a:picLocks noChangeAspect="1"/>
          </p:cNvPicPr>
          <p:nvPr/>
        </p:nvPicPr>
        <p:blipFill>
          <a:blip r:embed="rId3"/>
          <a:stretch>
            <a:fillRect/>
          </a:stretch>
        </p:blipFill>
        <p:spPr>
          <a:xfrm>
            <a:off x="5836511" y="2772727"/>
            <a:ext cx="5953125" cy="2362200"/>
          </a:xfrm>
          <a:prstGeom prst="rect">
            <a:avLst/>
          </a:prstGeom>
        </p:spPr>
      </p:pic>
    </p:spTree>
    <p:extLst>
      <p:ext uri="{BB962C8B-B14F-4D97-AF65-F5344CB8AC3E}">
        <p14:creationId xmlns:p14="http://schemas.microsoft.com/office/powerpoint/2010/main" val="72584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latin typeface="Times New Roman" panose="02020603050405020304" pitchFamily="18" charset="0"/>
                <a:cs typeface="Times New Roman" panose="02020603050405020304" pitchFamily="18" charset="0"/>
              </a:rPr>
              <a:t>Integrity</a:t>
            </a:r>
            <a:r>
              <a:rPr lang="tr-TR" dirty="0" smtClean="0">
                <a:latin typeface="Times New Roman" panose="02020603050405020304" pitchFamily="18" charset="0"/>
                <a:cs typeface="Times New Roman" panose="02020603050405020304" pitchFamily="18" charset="0"/>
              </a:rPr>
              <a:t> ve </a:t>
            </a:r>
            <a:r>
              <a:rPr lang="tr-TR" dirty="0" err="1" smtClean="0">
                <a:latin typeface="Times New Roman" panose="02020603050405020304" pitchFamily="18" charset="0"/>
                <a:cs typeface="Times New Roman" panose="02020603050405020304" pitchFamily="18" charset="0"/>
              </a:rPr>
              <a:t>CrossOrigin</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583475" y="1994263"/>
            <a:ext cx="9710708" cy="3941926"/>
          </a:xfrm>
        </p:spPr>
        <p:txBody>
          <a:bodyPr>
            <a:normAutofit fontScale="85000" lnSpcReduction="20000"/>
          </a:bodyPr>
          <a:lstStyle/>
          <a:p>
            <a:pPr marL="0" indent="0">
              <a:buNone/>
            </a:pPr>
            <a:r>
              <a:rPr lang="tr-TR" b="1" dirty="0" err="1" smtClean="0">
                <a:latin typeface="Times New Roman" panose="02020603050405020304" pitchFamily="18" charset="0"/>
                <a:cs typeface="Times New Roman" panose="02020603050405020304" pitchFamily="18" charset="0"/>
              </a:rPr>
              <a:t>Integrity</a:t>
            </a:r>
            <a:r>
              <a:rPr lang="tr-TR" dirty="0" smtClean="0">
                <a:latin typeface="Times New Roman" panose="02020603050405020304" pitchFamily="18" charset="0"/>
                <a:cs typeface="Times New Roman" panose="02020603050405020304" pitchFamily="18" charset="0"/>
              </a:rPr>
              <a:t> = </a:t>
            </a:r>
            <a:r>
              <a:rPr lang="tr-TR" dirty="0">
                <a:latin typeface="Times New Roman" panose="02020603050405020304" pitchFamily="18" charset="0"/>
                <a:cs typeface="Times New Roman" panose="02020603050405020304" pitchFamily="18" charset="0"/>
              </a:rPr>
              <a:t>T</a:t>
            </a:r>
            <a:r>
              <a:rPr lang="tr-TR" dirty="0" smtClean="0">
                <a:latin typeface="Times New Roman" panose="02020603050405020304" pitchFamily="18" charset="0"/>
                <a:cs typeface="Times New Roman" panose="02020603050405020304" pitchFamily="18" charset="0"/>
              </a:rPr>
              <a:t>arayıcının çalışabilmesi </a:t>
            </a:r>
            <a:r>
              <a:rPr lang="tr-TR" dirty="0">
                <a:latin typeface="Times New Roman" panose="02020603050405020304" pitchFamily="18" charset="0"/>
                <a:cs typeface="Times New Roman" panose="02020603050405020304" pitchFamily="18" charset="0"/>
              </a:rPr>
              <a:t>için </a:t>
            </a:r>
            <a:r>
              <a:rPr lang="tr-TR" dirty="0" smtClean="0">
                <a:latin typeface="Times New Roman" panose="02020603050405020304" pitchFamily="18" charset="0"/>
                <a:cs typeface="Times New Roman" panose="02020603050405020304" pitchFamily="18" charset="0"/>
              </a:rPr>
              <a:t>eşleştirilmek zorunda olan kaynağın </a:t>
            </a:r>
            <a:r>
              <a:rPr lang="tr-TR" dirty="0" err="1" smtClean="0">
                <a:latin typeface="Times New Roman" panose="02020603050405020304" pitchFamily="18" charset="0"/>
                <a:cs typeface="Times New Roman" panose="02020603050405020304" pitchFamily="18" charset="0"/>
              </a:rPr>
              <a:t>hash</a:t>
            </a:r>
            <a:r>
              <a:rPr lang="tr-TR" dirty="0" smtClean="0">
                <a:latin typeface="Times New Roman" panose="02020603050405020304" pitchFamily="18" charset="0"/>
                <a:cs typeface="Times New Roman" panose="02020603050405020304" pitchFamily="18" charset="0"/>
              </a:rPr>
              <a:t> değerini </a:t>
            </a:r>
            <a:r>
              <a:rPr lang="tr-TR" dirty="0">
                <a:latin typeface="Times New Roman" panose="02020603050405020304" pitchFamily="18" charset="0"/>
                <a:cs typeface="Times New Roman" panose="02020603050405020304" pitchFamily="18" charset="0"/>
              </a:rPr>
              <a:t>tanımlar. </a:t>
            </a:r>
            <a:r>
              <a:rPr lang="tr-TR" dirty="0" err="1">
                <a:latin typeface="Times New Roman" panose="02020603050405020304" pitchFamily="18" charset="0"/>
                <a:cs typeface="Times New Roman" panose="02020603050405020304" pitchFamily="18" charset="0"/>
              </a:rPr>
              <a:t>Hash</a:t>
            </a:r>
            <a:r>
              <a:rPr lang="tr-TR" dirty="0">
                <a:latin typeface="Times New Roman" panose="02020603050405020304" pitchFamily="18" charset="0"/>
                <a:cs typeface="Times New Roman" panose="02020603050405020304" pitchFamily="18" charset="0"/>
              </a:rPr>
              <a:t>, dosyanın değiştirilmemiş olmasını ve beklenen verileri içermesini sağlar. Bu şekilde tarayıcı farklı (örneğin, kötü amaçlı) kaynakları </a:t>
            </a:r>
            <a:r>
              <a:rPr lang="tr-TR" dirty="0" smtClean="0">
                <a:latin typeface="Times New Roman" panose="02020603050405020304" pitchFamily="18" charset="0"/>
                <a:cs typeface="Times New Roman" panose="02020603050405020304" pitchFamily="18" charset="0"/>
              </a:rPr>
              <a:t>yüklemeyecektir. </a:t>
            </a:r>
            <a:r>
              <a:rPr lang="tr-TR" dirty="0" err="1" smtClean="0">
                <a:latin typeface="Times New Roman" panose="02020603050405020304" pitchFamily="18" charset="0"/>
                <a:cs typeface="Times New Roman" panose="02020603050405020304" pitchFamily="18" charset="0"/>
              </a:rPr>
              <a:t>Cdn</a:t>
            </a:r>
            <a:r>
              <a:rPr lang="tr-TR" dirty="0" smtClean="0">
                <a:latin typeface="Times New Roman" panose="02020603050405020304" pitchFamily="18" charset="0"/>
                <a:cs typeface="Times New Roman" panose="02020603050405020304" pitchFamily="18" charset="0"/>
              </a:rPr>
              <a:t> üzerinde </a:t>
            </a:r>
            <a:r>
              <a:rPr lang="tr-TR" dirty="0" err="1" smtClean="0">
                <a:latin typeface="Times New Roman" panose="02020603050405020304" pitchFamily="18" charset="0"/>
                <a:cs typeface="Times New Roman" panose="02020603050405020304" pitchFamily="18" charset="0"/>
              </a:rPr>
              <a:t>js</a:t>
            </a:r>
            <a:r>
              <a:rPr lang="tr-TR" dirty="0" smtClean="0">
                <a:latin typeface="Times New Roman" panose="02020603050405020304" pitchFamily="18" charset="0"/>
                <a:cs typeface="Times New Roman" panose="02020603050405020304" pitchFamily="18" charset="0"/>
              </a:rPr>
              <a:t> dosyalarımızın </a:t>
            </a:r>
            <a:r>
              <a:rPr lang="tr-TR" dirty="0" err="1" smtClean="0">
                <a:latin typeface="Times New Roman" panose="02020603050405020304" pitchFamily="18" charset="0"/>
                <a:cs typeface="Times New Roman" panose="02020603050405020304" pitchFamily="18" charset="0"/>
              </a:rPr>
              <a:t>hacklendiğini</a:t>
            </a:r>
            <a:r>
              <a:rPr lang="tr-TR" dirty="0" smtClean="0">
                <a:latin typeface="Times New Roman" panose="02020603050405020304" pitchFamily="18" charset="0"/>
                <a:cs typeface="Times New Roman" panose="02020603050405020304" pitchFamily="18" charset="0"/>
              </a:rPr>
              <a:t> düşünelim, bunu bilmemize imkan yoktur. </a:t>
            </a:r>
            <a:r>
              <a:rPr lang="tr-TR" dirty="0" err="1" smtClean="0">
                <a:latin typeface="Times New Roman" panose="02020603050405020304" pitchFamily="18" charset="0"/>
                <a:cs typeface="Times New Roman" panose="02020603050405020304" pitchFamily="18" charset="0"/>
              </a:rPr>
              <a:t>Integrity</a:t>
            </a:r>
            <a:r>
              <a:rPr lang="tr-TR" dirty="0" smtClean="0">
                <a:latin typeface="Times New Roman" panose="02020603050405020304" pitchFamily="18" charset="0"/>
                <a:cs typeface="Times New Roman" panose="02020603050405020304" pitchFamily="18" charset="0"/>
              </a:rPr>
              <a:t> özelliği eşleşme olmayan içeriklerin yüklenmesini bizim için engeller. Geçersiz </a:t>
            </a:r>
            <a:r>
              <a:rPr lang="tr-TR" dirty="0" err="1" smtClean="0">
                <a:latin typeface="Times New Roman" panose="02020603050405020304" pitchFamily="18" charset="0"/>
                <a:cs typeface="Times New Roman" panose="02020603050405020304" pitchFamily="18" charset="0"/>
              </a:rPr>
              <a:t>chrome</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developer</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toolslar</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cross-origine</a:t>
            </a:r>
            <a:r>
              <a:rPr lang="tr-TR" dirty="0" smtClean="0">
                <a:latin typeface="Times New Roman" panose="02020603050405020304" pitchFamily="18" charset="0"/>
                <a:cs typeface="Times New Roman" panose="02020603050405020304" pitchFamily="18" charset="0"/>
              </a:rPr>
              <a:t> bakmaksızın engellenecektir.</a:t>
            </a:r>
          </a:p>
          <a:p>
            <a:pPr marL="0" indent="0">
              <a:buNone/>
            </a:pPr>
            <a:endParaRPr lang="tr-TR" dirty="0" smtClean="0">
              <a:latin typeface="Times New Roman" panose="02020603050405020304" pitchFamily="18" charset="0"/>
              <a:cs typeface="Times New Roman" panose="02020603050405020304" pitchFamily="18" charset="0"/>
            </a:endParaRPr>
          </a:p>
          <a:p>
            <a:pPr marL="0" indent="0">
              <a:buNone/>
            </a:pPr>
            <a:r>
              <a:rPr lang="tr-TR" b="1" dirty="0">
                <a:latin typeface="Times New Roman" panose="02020603050405020304" pitchFamily="18" charset="0"/>
                <a:cs typeface="Times New Roman" panose="02020603050405020304" pitchFamily="18" charset="0"/>
              </a:rPr>
              <a:t>Cross-</a:t>
            </a:r>
            <a:r>
              <a:rPr lang="tr-TR" b="1" dirty="0" err="1">
                <a:latin typeface="Times New Roman" panose="02020603050405020304" pitchFamily="18" charset="0"/>
                <a:cs typeface="Times New Roman" panose="02020603050405020304" pitchFamily="18" charset="0"/>
              </a:rPr>
              <a:t>origin</a:t>
            </a:r>
            <a:r>
              <a:rPr lang="tr-TR" dirty="0">
                <a:latin typeface="Times New Roman" panose="02020603050405020304" pitchFamily="18" charset="0"/>
                <a:cs typeface="Times New Roman" panose="02020603050405020304" pitchFamily="18" charset="0"/>
              </a:rPr>
              <a:t>: Cross </a:t>
            </a:r>
            <a:r>
              <a:rPr lang="tr-TR" dirty="0" err="1">
                <a:latin typeface="Times New Roman" panose="02020603050405020304" pitchFamily="18" charset="0"/>
                <a:cs typeface="Times New Roman" panose="02020603050405020304" pitchFamily="18" charset="0"/>
              </a:rPr>
              <a:t>origin</a:t>
            </a:r>
            <a:r>
              <a:rPr lang="tr-TR" dirty="0">
                <a:latin typeface="Times New Roman" panose="02020603050405020304" pitchFamily="18" charset="0"/>
                <a:cs typeface="Times New Roman" panose="02020603050405020304" pitchFamily="18" charset="0"/>
              </a:rPr>
              <a:t> özelliği, Cross </a:t>
            </a:r>
            <a:r>
              <a:rPr lang="tr-TR" dirty="0" err="1">
                <a:latin typeface="Times New Roman" panose="02020603050405020304" pitchFamily="18" charset="0"/>
                <a:cs typeface="Times New Roman" panose="02020603050405020304" pitchFamily="18" charset="0"/>
              </a:rPr>
              <a:t>Origin</a:t>
            </a:r>
            <a:r>
              <a:rPr lang="tr-TR" dirty="0">
                <a:latin typeface="Times New Roman" panose="02020603050405020304" pitchFamily="18" charset="0"/>
                <a:cs typeface="Times New Roman" panose="02020603050405020304" pitchFamily="18" charset="0"/>
              </a:rPr>
              <a:t> Resource </a:t>
            </a:r>
            <a:r>
              <a:rPr lang="tr-TR" dirty="0" err="1">
                <a:latin typeface="Times New Roman" panose="02020603050405020304" pitchFamily="18" charset="0"/>
                <a:cs typeface="Times New Roman" panose="02020603050405020304" pitchFamily="18" charset="0"/>
              </a:rPr>
              <a:t>Sharing</a:t>
            </a:r>
            <a:endParaRPr lang="tr-TR" dirty="0">
              <a:latin typeface="Times New Roman" panose="02020603050405020304" pitchFamily="18" charset="0"/>
              <a:cs typeface="Times New Roman" panose="02020603050405020304" pitchFamily="18" charset="0"/>
            </a:endParaRPr>
          </a:p>
          <a:p>
            <a:pPr marL="0" indent="0">
              <a:buNone/>
            </a:pPr>
            <a:r>
              <a:rPr lang="tr-TR" dirty="0">
                <a:latin typeface="Times New Roman" panose="02020603050405020304" pitchFamily="18" charset="0"/>
                <a:cs typeface="Times New Roman" panose="02020603050405020304" pitchFamily="18" charset="0"/>
              </a:rPr>
              <a:t> (CORS)’i aktif eder. CORS kaynaklar arası istekleri yönetmek için</a:t>
            </a:r>
          </a:p>
          <a:p>
            <a:pPr marL="0" indent="0">
              <a:buNone/>
            </a:pPr>
            <a:r>
              <a:rPr lang="tr-TR" dirty="0">
                <a:latin typeface="Times New Roman" panose="02020603050405020304" pitchFamily="18" charset="0"/>
                <a:cs typeface="Times New Roman" panose="02020603050405020304" pitchFamily="18" charset="0"/>
              </a:rPr>
              <a:t> kullanılır. Bir kaynağın hangi kaynaklardan istek alabileceğini</a:t>
            </a:r>
          </a:p>
          <a:p>
            <a:pPr marL="0" indent="0">
              <a:buNone/>
            </a:pPr>
            <a:r>
              <a:rPr lang="tr-TR" dirty="0">
                <a:latin typeface="Times New Roman" panose="02020603050405020304" pitchFamily="18" charset="0"/>
                <a:cs typeface="Times New Roman" panose="02020603050405020304" pitchFamily="18" charset="0"/>
              </a:rPr>
              <a:t> belirleyebilir. Aynı zamanda bir kaynak istek atarken kimlik</a:t>
            </a:r>
          </a:p>
          <a:p>
            <a:pPr marL="0" indent="0">
              <a:buNone/>
            </a:pPr>
            <a:r>
              <a:rPr lang="tr-TR" dirty="0">
                <a:latin typeface="Times New Roman" panose="02020603050405020304" pitchFamily="18" charset="0"/>
                <a:cs typeface="Times New Roman" panose="02020603050405020304" pitchFamily="18" charset="0"/>
              </a:rPr>
              <a:t> bilgilerini gönderebilir veya göndermeyebilir. Bu sayede güvenlik</a:t>
            </a:r>
          </a:p>
          <a:p>
            <a:pPr marL="0" indent="0">
              <a:buNone/>
            </a:pPr>
            <a:r>
              <a:rPr lang="tr-TR" dirty="0">
                <a:latin typeface="Times New Roman" panose="02020603050405020304" pitchFamily="18" charset="0"/>
                <a:cs typeface="Times New Roman" panose="02020603050405020304" pitchFamily="18" charset="0"/>
              </a:rPr>
              <a:t> önlemi alınmış olur.</a:t>
            </a:r>
            <a:endParaRPr lang="tr-TR"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88890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latin typeface="Times New Roman" panose="02020603050405020304" pitchFamily="18" charset="0"/>
                <a:cs typeface="Times New Roman" panose="02020603050405020304" pitchFamily="18" charset="0"/>
              </a:rPr>
              <a:t>CDN</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p:txBody>
          <a:bodyPr/>
          <a:lstStyle/>
          <a:p>
            <a:pPr marL="0" indent="0">
              <a:buNone/>
            </a:pPr>
            <a:r>
              <a:rPr lang="tr-TR" b="1" dirty="0">
                <a:latin typeface="Times New Roman" panose="02020603050405020304" pitchFamily="18" charset="0"/>
                <a:cs typeface="Times New Roman" panose="02020603050405020304" pitchFamily="18" charset="0"/>
              </a:rPr>
              <a:t>CDN</a:t>
            </a:r>
            <a:r>
              <a:rPr lang="tr-TR" dirty="0">
                <a:latin typeface="Times New Roman" panose="02020603050405020304" pitchFamily="18" charset="0"/>
                <a:cs typeface="Times New Roman" panose="02020603050405020304" pitchFamily="18" charset="0"/>
              </a:rPr>
              <a:t>: İnternet sayfalarının açılma işlem süresinin kısaltması</a:t>
            </a:r>
          </a:p>
          <a:p>
            <a:pPr marL="0" indent="0">
              <a:buNone/>
            </a:pPr>
            <a:r>
              <a:rPr lang="tr-TR" dirty="0" smtClean="0">
                <a:latin typeface="Times New Roman" panose="02020603050405020304" pitchFamily="18" charset="0"/>
                <a:cs typeface="Times New Roman" panose="02020603050405020304" pitchFamily="18" charset="0"/>
              </a:rPr>
              <a:t>amacıyla </a:t>
            </a:r>
            <a:r>
              <a:rPr lang="tr-TR" dirty="0">
                <a:latin typeface="Times New Roman" panose="02020603050405020304" pitchFamily="18" charset="0"/>
                <a:cs typeface="Times New Roman" panose="02020603050405020304" pitchFamily="18" charset="0"/>
              </a:rPr>
              <a:t>ortaya çıkan, son kullanıcının fiziksel olarak ne yakın</a:t>
            </a:r>
          </a:p>
          <a:p>
            <a:pPr marL="0" indent="0">
              <a:buNone/>
            </a:pPr>
            <a:r>
              <a:rPr lang="tr-TR" dirty="0" smtClean="0">
                <a:latin typeface="Times New Roman" panose="02020603050405020304" pitchFamily="18" charset="0"/>
                <a:cs typeface="Times New Roman" panose="02020603050405020304" pitchFamily="18" charset="0"/>
              </a:rPr>
              <a:t>olduğu </a:t>
            </a:r>
            <a:r>
              <a:rPr lang="tr-TR" dirty="0">
                <a:latin typeface="Times New Roman" panose="02020603050405020304" pitchFamily="18" charset="0"/>
                <a:cs typeface="Times New Roman" panose="02020603050405020304" pitchFamily="18" charset="0"/>
              </a:rPr>
              <a:t>sunucudan verileri indirmesine yarayan bir sunucu ağı sistemidir.</a:t>
            </a:r>
          </a:p>
        </p:txBody>
      </p:sp>
    </p:spTree>
    <p:extLst>
      <p:ext uri="{BB962C8B-B14F-4D97-AF65-F5344CB8AC3E}">
        <p14:creationId xmlns:p14="http://schemas.microsoft.com/office/powerpoint/2010/main" val="2743728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list-unstyled</a:t>
            </a:r>
            <a:r>
              <a:rPr lang="tr-TR" dirty="0" smtClean="0"/>
              <a:t> nedir?</a:t>
            </a:r>
            <a:endParaRPr lang="tr-TR" dirty="0"/>
          </a:p>
        </p:txBody>
      </p:sp>
      <p:sp>
        <p:nvSpPr>
          <p:cNvPr id="3" name="İçerik Yer Tutucusu 2"/>
          <p:cNvSpPr>
            <a:spLocks noGrp="1"/>
          </p:cNvSpPr>
          <p:nvPr>
            <p:ph idx="1"/>
          </p:nvPr>
        </p:nvSpPr>
        <p:spPr>
          <a:xfrm>
            <a:off x="409303" y="1950719"/>
            <a:ext cx="9884879" cy="3985469"/>
          </a:xfrm>
        </p:spPr>
        <p:txBody>
          <a:bodyPr/>
          <a:lstStyle/>
          <a:p>
            <a:pPr marL="0" indent="0">
              <a:buNone/>
            </a:pPr>
            <a:r>
              <a:rPr lang="tr-TR" dirty="0" err="1" smtClean="0"/>
              <a:t>Ordered</a:t>
            </a:r>
            <a:r>
              <a:rPr lang="tr-TR" dirty="0" smtClean="0"/>
              <a:t> </a:t>
            </a:r>
            <a:r>
              <a:rPr lang="tr-TR" dirty="0" err="1" smtClean="0"/>
              <a:t>list</a:t>
            </a:r>
            <a:r>
              <a:rPr lang="tr-TR" dirty="0" smtClean="0"/>
              <a:t> veya </a:t>
            </a:r>
            <a:r>
              <a:rPr lang="tr-TR" dirty="0" err="1" smtClean="0"/>
              <a:t>unordered</a:t>
            </a:r>
            <a:r>
              <a:rPr lang="tr-TR" dirty="0" smtClean="0"/>
              <a:t> </a:t>
            </a:r>
            <a:r>
              <a:rPr lang="tr-TR" dirty="0" err="1" smtClean="0"/>
              <a:t>list</a:t>
            </a:r>
            <a:r>
              <a:rPr lang="tr-TR" dirty="0" smtClean="0"/>
              <a:t> kullandığımızda liste elemanlarımız </a:t>
            </a:r>
            <a:r>
              <a:rPr lang="tr-TR" dirty="0" err="1" smtClean="0"/>
              <a:t>default</a:t>
            </a:r>
            <a:r>
              <a:rPr lang="tr-TR" dirty="0" smtClean="0"/>
              <a:t> olarak başlarında sayı veya nokta ile gelir. Bu özelliği devre dışı bırakmak istediğimiz durumlarda </a:t>
            </a:r>
            <a:r>
              <a:rPr lang="tr-TR" dirty="0" err="1" smtClean="0"/>
              <a:t>class</a:t>
            </a:r>
            <a:r>
              <a:rPr lang="tr-TR" dirty="0" smtClean="0"/>
              <a:t> kısmına </a:t>
            </a:r>
            <a:r>
              <a:rPr lang="tr-TR" dirty="0" err="1" smtClean="0"/>
              <a:t>list-unstyled</a:t>
            </a:r>
            <a:r>
              <a:rPr lang="tr-TR" dirty="0" smtClean="0"/>
              <a:t> ekleyerek istediğimiz işlemi gerçekleştirebiliriz.</a:t>
            </a:r>
            <a:endParaRPr lang="tr-TR" dirty="0"/>
          </a:p>
        </p:txBody>
      </p:sp>
      <p:pic>
        <p:nvPicPr>
          <p:cNvPr id="4" name="Resim 3"/>
          <p:cNvPicPr>
            <a:picLocks noChangeAspect="1"/>
          </p:cNvPicPr>
          <p:nvPr/>
        </p:nvPicPr>
        <p:blipFill>
          <a:blip r:embed="rId2"/>
          <a:stretch>
            <a:fillRect/>
          </a:stretch>
        </p:blipFill>
        <p:spPr>
          <a:xfrm>
            <a:off x="522514" y="3544417"/>
            <a:ext cx="3135765" cy="2726025"/>
          </a:xfrm>
          <a:prstGeom prst="rect">
            <a:avLst/>
          </a:prstGeom>
        </p:spPr>
      </p:pic>
      <p:pic>
        <p:nvPicPr>
          <p:cNvPr id="5" name="Resim 4"/>
          <p:cNvPicPr>
            <a:picLocks noChangeAspect="1"/>
          </p:cNvPicPr>
          <p:nvPr/>
        </p:nvPicPr>
        <p:blipFill>
          <a:blip r:embed="rId3"/>
          <a:stretch>
            <a:fillRect/>
          </a:stretch>
        </p:blipFill>
        <p:spPr>
          <a:xfrm>
            <a:off x="3707380" y="4040654"/>
            <a:ext cx="1752600" cy="1733550"/>
          </a:xfrm>
          <a:prstGeom prst="rect">
            <a:avLst/>
          </a:prstGeom>
        </p:spPr>
      </p:pic>
      <p:pic>
        <p:nvPicPr>
          <p:cNvPr id="6" name="Resim 5"/>
          <p:cNvPicPr>
            <a:picLocks noChangeAspect="1"/>
          </p:cNvPicPr>
          <p:nvPr/>
        </p:nvPicPr>
        <p:blipFill>
          <a:blip r:embed="rId4"/>
          <a:stretch>
            <a:fillRect/>
          </a:stretch>
        </p:blipFill>
        <p:spPr>
          <a:xfrm>
            <a:off x="6545143" y="3544417"/>
            <a:ext cx="3406956" cy="2712059"/>
          </a:xfrm>
          <a:prstGeom prst="rect">
            <a:avLst/>
          </a:prstGeom>
        </p:spPr>
      </p:pic>
      <p:pic>
        <p:nvPicPr>
          <p:cNvPr id="7" name="Resim 6"/>
          <p:cNvPicPr>
            <a:picLocks noChangeAspect="1"/>
          </p:cNvPicPr>
          <p:nvPr/>
        </p:nvPicPr>
        <p:blipFill>
          <a:blip r:embed="rId5"/>
          <a:stretch>
            <a:fillRect/>
          </a:stretch>
        </p:blipFill>
        <p:spPr>
          <a:xfrm>
            <a:off x="10035907" y="4040654"/>
            <a:ext cx="1881086" cy="1733550"/>
          </a:xfrm>
          <a:prstGeom prst="rect">
            <a:avLst/>
          </a:prstGeom>
        </p:spPr>
      </p:pic>
    </p:spTree>
    <p:extLst>
      <p:ext uri="{BB962C8B-B14F-4D97-AF65-F5344CB8AC3E}">
        <p14:creationId xmlns:p14="http://schemas.microsoft.com/office/powerpoint/2010/main" val="3438889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latin typeface="Times New Roman" panose="02020603050405020304" pitchFamily="18" charset="0"/>
                <a:cs typeface="Times New Roman" panose="02020603050405020304" pitchFamily="18" charset="0"/>
              </a:rPr>
              <a:t>Fast</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Forward</a:t>
            </a:r>
            <a:r>
              <a:rPr lang="tr-TR" dirty="0" smtClean="0">
                <a:latin typeface="Times New Roman" panose="02020603050405020304" pitchFamily="18" charset="0"/>
                <a:cs typeface="Times New Roman" panose="02020603050405020304" pitchFamily="18" charset="0"/>
              </a:rPr>
              <a:t> Nedir?</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435429" y="1924594"/>
            <a:ext cx="9858754" cy="4011595"/>
          </a:xfrm>
        </p:spPr>
        <p:txBody>
          <a:bodyPr/>
          <a:lstStyle/>
          <a:p>
            <a:pPr marL="0" indent="0">
              <a:buNone/>
            </a:pPr>
            <a:r>
              <a:rPr lang="tr-TR" dirty="0" smtClean="0">
                <a:latin typeface="Times New Roman" panose="02020603050405020304" pitchFamily="18" charset="0"/>
                <a:cs typeface="Times New Roman" panose="02020603050405020304" pitchFamily="18" charset="0"/>
              </a:rPr>
              <a:t>Ana </a:t>
            </a:r>
            <a:r>
              <a:rPr lang="tr-TR" dirty="0" err="1" smtClean="0">
                <a:latin typeface="Times New Roman" panose="02020603050405020304" pitchFamily="18" charset="0"/>
                <a:cs typeface="Times New Roman" panose="02020603050405020304" pitchFamily="18" charset="0"/>
              </a:rPr>
              <a:t>branchimiz</a:t>
            </a:r>
            <a:r>
              <a:rPr lang="tr-TR" dirty="0" smtClean="0">
                <a:latin typeface="Times New Roman" panose="02020603050405020304" pitchFamily="18" charset="0"/>
                <a:cs typeface="Times New Roman" panose="02020603050405020304" pitchFamily="18" charset="0"/>
              </a:rPr>
              <a:t> olan </a:t>
            </a:r>
            <a:r>
              <a:rPr lang="tr-TR" dirty="0" err="1" smtClean="0">
                <a:latin typeface="Times New Roman" panose="02020603050405020304" pitchFamily="18" charset="0"/>
                <a:cs typeface="Times New Roman" panose="02020603050405020304" pitchFamily="18" charset="0"/>
              </a:rPr>
              <a:t>master</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branchinden</a:t>
            </a:r>
            <a:r>
              <a:rPr lang="tr-TR" dirty="0" smtClean="0">
                <a:latin typeface="Times New Roman" panose="02020603050405020304" pitchFamily="18" charset="0"/>
                <a:cs typeface="Times New Roman" panose="02020603050405020304" pitchFamily="18" charset="0"/>
              </a:rPr>
              <a:t> farklı bir </a:t>
            </a:r>
            <a:r>
              <a:rPr lang="tr-TR" dirty="0" err="1" smtClean="0">
                <a:latin typeface="Times New Roman" panose="02020603050405020304" pitchFamily="18" charset="0"/>
                <a:cs typeface="Times New Roman" panose="02020603050405020304" pitchFamily="18" charset="0"/>
              </a:rPr>
              <a:t>branch</a:t>
            </a:r>
            <a:r>
              <a:rPr lang="tr-TR" dirty="0" smtClean="0">
                <a:latin typeface="Times New Roman" panose="02020603050405020304" pitchFamily="18" charset="0"/>
                <a:cs typeface="Times New Roman" panose="02020603050405020304" pitchFamily="18" charset="0"/>
              </a:rPr>
              <a:t> açarız ve yapmak istediğimiz işlemleri o </a:t>
            </a:r>
            <a:r>
              <a:rPr lang="tr-TR" dirty="0" err="1" smtClean="0">
                <a:latin typeface="Times New Roman" panose="02020603050405020304" pitchFamily="18" charset="0"/>
                <a:cs typeface="Times New Roman" panose="02020603050405020304" pitchFamily="18" charset="0"/>
              </a:rPr>
              <a:t>branch</a:t>
            </a:r>
            <a:r>
              <a:rPr lang="tr-TR" dirty="0" smtClean="0">
                <a:latin typeface="Times New Roman" panose="02020603050405020304" pitchFamily="18" charset="0"/>
                <a:cs typeface="Times New Roman" panose="02020603050405020304" pitchFamily="18" charset="0"/>
              </a:rPr>
              <a:t> üzerinde gerçekleştiririz. Ekleme ve </a:t>
            </a:r>
            <a:r>
              <a:rPr lang="tr-TR" dirty="0" err="1" smtClean="0">
                <a:latin typeface="Times New Roman" panose="02020603050405020304" pitchFamily="18" charset="0"/>
                <a:cs typeface="Times New Roman" panose="02020603050405020304" pitchFamily="18" charset="0"/>
              </a:rPr>
              <a:t>commit</a:t>
            </a:r>
            <a:r>
              <a:rPr lang="tr-TR" dirty="0" smtClean="0">
                <a:latin typeface="Times New Roman" panose="02020603050405020304" pitchFamily="18" charset="0"/>
                <a:cs typeface="Times New Roman" panose="02020603050405020304" pitchFamily="18" charset="0"/>
              </a:rPr>
              <a:t> işlemlerimizi yaptıktan sonra </a:t>
            </a:r>
            <a:r>
              <a:rPr lang="tr-TR" dirty="0" err="1" smtClean="0">
                <a:latin typeface="Times New Roman" panose="02020603050405020304" pitchFamily="18" charset="0"/>
                <a:cs typeface="Times New Roman" panose="02020603050405020304" pitchFamily="18" charset="0"/>
              </a:rPr>
              <a:t>master</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branchine</a:t>
            </a:r>
            <a:r>
              <a:rPr lang="tr-TR" dirty="0" smtClean="0">
                <a:latin typeface="Times New Roman" panose="02020603050405020304" pitchFamily="18" charset="0"/>
                <a:cs typeface="Times New Roman" panose="02020603050405020304" pitchFamily="18" charset="0"/>
              </a:rPr>
              <a:t> tekrar dönerek üzerinde işlemler yaptığımız bu </a:t>
            </a:r>
            <a:r>
              <a:rPr lang="tr-TR" dirty="0" err="1" smtClean="0">
                <a:latin typeface="Times New Roman" panose="02020603050405020304" pitchFamily="18" charset="0"/>
                <a:cs typeface="Times New Roman" panose="02020603050405020304" pitchFamily="18" charset="0"/>
              </a:rPr>
              <a:t>branchdeki</a:t>
            </a:r>
            <a:r>
              <a:rPr lang="tr-TR" dirty="0" smtClean="0">
                <a:latin typeface="Times New Roman" panose="02020603050405020304" pitchFamily="18" charset="0"/>
                <a:cs typeface="Times New Roman" panose="02020603050405020304" pitchFamily="18" charset="0"/>
              </a:rPr>
              <a:t> her şeyi ana </a:t>
            </a:r>
            <a:r>
              <a:rPr lang="tr-TR" dirty="0" err="1" smtClean="0">
                <a:latin typeface="Times New Roman" panose="02020603050405020304" pitchFamily="18" charset="0"/>
                <a:cs typeface="Times New Roman" panose="02020603050405020304" pitchFamily="18" charset="0"/>
              </a:rPr>
              <a:t>branch</a:t>
            </a:r>
            <a:r>
              <a:rPr lang="tr-TR" dirty="0" smtClean="0">
                <a:latin typeface="Times New Roman" panose="02020603050405020304" pitchFamily="18" charset="0"/>
                <a:cs typeface="Times New Roman" panose="02020603050405020304" pitchFamily="18" charset="0"/>
              </a:rPr>
              <a:t> üzerine </a:t>
            </a:r>
            <a:r>
              <a:rPr lang="tr-TR" dirty="0" err="1" smtClean="0">
                <a:latin typeface="Times New Roman" panose="02020603050405020304" pitchFamily="18" charset="0"/>
                <a:cs typeface="Times New Roman" panose="02020603050405020304" pitchFamily="18" charset="0"/>
              </a:rPr>
              <a:t>merge</a:t>
            </a:r>
            <a:r>
              <a:rPr lang="tr-TR" dirty="0" smtClean="0">
                <a:latin typeface="Times New Roman" panose="02020603050405020304" pitchFamily="18" charset="0"/>
                <a:cs typeface="Times New Roman" panose="02020603050405020304" pitchFamily="18" charset="0"/>
              </a:rPr>
              <a:t> ederiz. Böylelikle yan </a:t>
            </a:r>
            <a:r>
              <a:rPr lang="tr-TR" dirty="0" err="1" smtClean="0">
                <a:latin typeface="Times New Roman" panose="02020603050405020304" pitchFamily="18" charset="0"/>
                <a:cs typeface="Times New Roman" panose="02020603050405020304" pitchFamily="18" charset="0"/>
              </a:rPr>
              <a:t>branch</a:t>
            </a:r>
            <a:r>
              <a:rPr lang="tr-TR" dirty="0" smtClean="0">
                <a:latin typeface="Times New Roman" panose="02020603050405020304" pitchFamily="18" charset="0"/>
                <a:cs typeface="Times New Roman" panose="02020603050405020304" pitchFamily="18" charset="0"/>
              </a:rPr>
              <a:t> içerisinde attığımız son </a:t>
            </a:r>
            <a:r>
              <a:rPr lang="tr-TR" dirty="0" err="1" smtClean="0">
                <a:latin typeface="Times New Roman" panose="02020603050405020304" pitchFamily="18" charset="0"/>
                <a:cs typeface="Times New Roman" panose="02020603050405020304" pitchFamily="18" charset="0"/>
              </a:rPr>
              <a:t>commiti</a:t>
            </a:r>
            <a:r>
              <a:rPr lang="tr-TR" dirty="0" smtClean="0">
                <a:latin typeface="Times New Roman" panose="02020603050405020304" pitchFamily="18" charset="0"/>
                <a:cs typeface="Times New Roman" panose="02020603050405020304" pitchFamily="18" charset="0"/>
              </a:rPr>
              <a:t> 2 </a:t>
            </a:r>
            <a:r>
              <a:rPr lang="tr-TR" dirty="0" err="1" smtClean="0">
                <a:latin typeface="Times New Roman" panose="02020603050405020304" pitchFamily="18" charset="0"/>
                <a:cs typeface="Times New Roman" panose="02020603050405020304" pitchFamily="18" charset="0"/>
              </a:rPr>
              <a:t>branch</a:t>
            </a:r>
            <a:r>
              <a:rPr lang="tr-TR" dirty="0" smtClean="0">
                <a:latin typeface="Times New Roman" panose="02020603050405020304" pitchFamily="18" charset="0"/>
                <a:cs typeface="Times New Roman" panose="02020603050405020304" pitchFamily="18" charset="0"/>
              </a:rPr>
              <a:t> de paylaşmış olur. Bu işleme </a:t>
            </a:r>
            <a:r>
              <a:rPr lang="tr-TR" dirty="0" err="1" smtClean="0">
                <a:latin typeface="Times New Roman" panose="02020603050405020304" pitchFamily="18" charset="0"/>
                <a:cs typeface="Times New Roman" panose="02020603050405020304" pitchFamily="18" charset="0"/>
              </a:rPr>
              <a:t>fast</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forward</a:t>
            </a:r>
            <a:r>
              <a:rPr lang="tr-TR" dirty="0" smtClean="0">
                <a:latin typeface="Times New Roman" panose="02020603050405020304" pitchFamily="18" charset="0"/>
                <a:cs typeface="Times New Roman" panose="02020603050405020304" pitchFamily="18" charset="0"/>
              </a:rPr>
              <a:t> denir.</a:t>
            </a:r>
            <a:endParaRPr lang="tr-TR" dirty="0">
              <a:latin typeface="Times New Roman" panose="02020603050405020304" pitchFamily="18" charset="0"/>
              <a:cs typeface="Times New Roman" panose="02020603050405020304" pitchFamily="18" charset="0"/>
            </a:endParaRPr>
          </a:p>
        </p:txBody>
      </p:sp>
      <p:pic>
        <p:nvPicPr>
          <p:cNvPr id="5" name="Resim 4"/>
          <p:cNvPicPr>
            <a:picLocks noChangeAspect="1"/>
          </p:cNvPicPr>
          <p:nvPr/>
        </p:nvPicPr>
        <p:blipFill>
          <a:blip r:embed="rId2"/>
          <a:stretch>
            <a:fillRect/>
          </a:stretch>
        </p:blipFill>
        <p:spPr>
          <a:xfrm>
            <a:off x="3570514" y="4172671"/>
            <a:ext cx="4008664" cy="2563681"/>
          </a:xfrm>
          <a:prstGeom prst="rect">
            <a:avLst/>
          </a:prstGeom>
        </p:spPr>
      </p:pic>
    </p:spTree>
    <p:extLst>
      <p:ext uri="{BB962C8B-B14F-4D97-AF65-F5344CB8AC3E}">
        <p14:creationId xmlns:p14="http://schemas.microsoft.com/office/powerpoint/2010/main" val="33233182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Rebase</a:t>
            </a:r>
            <a:r>
              <a:rPr lang="tr-TR" dirty="0" smtClean="0"/>
              <a:t> Nedir?</a:t>
            </a:r>
            <a:endParaRPr lang="tr-TR" dirty="0"/>
          </a:p>
        </p:txBody>
      </p:sp>
      <p:sp>
        <p:nvSpPr>
          <p:cNvPr id="3" name="İçerik Yer Tutucusu 2"/>
          <p:cNvSpPr>
            <a:spLocks noGrp="1"/>
          </p:cNvSpPr>
          <p:nvPr>
            <p:ph idx="1"/>
          </p:nvPr>
        </p:nvSpPr>
        <p:spPr>
          <a:xfrm>
            <a:off x="487681" y="2098765"/>
            <a:ext cx="9806501" cy="4014651"/>
          </a:xfrm>
        </p:spPr>
        <p:txBody>
          <a:bodyPr/>
          <a:lstStyle/>
          <a:p>
            <a:pPr marL="0" indent="0">
              <a:buNone/>
            </a:pPr>
            <a:r>
              <a:rPr lang="tr-TR" dirty="0" smtClean="0"/>
              <a:t>Kelime anlamına yeniden temel atmak diyebiliriz. Bir </a:t>
            </a:r>
            <a:r>
              <a:rPr lang="tr-TR" dirty="0" err="1" smtClean="0"/>
              <a:t>master</a:t>
            </a:r>
            <a:r>
              <a:rPr lang="tr-TR" dirty="0" smtClean="0"/>
              <a:t> </a:t>
            </a:r>
            <a:r>
              <a:rPr lang="tr-TR" dirty="0" err="1" smtClean="0"/>
              <a:t>branchimiz</a:t>
            </a:r>
            <a:r>
              <a:rPr lang="tr-TR" dirty="0" smtClean="0"/>
              <a:t> ve bir de </a:t>
            </a:r>
            <a:r>
              <a:rPr lang="tr-TR" dirty="0" err="1" smtClean="0"/>
              <a:t>feature</a:t>
            </a:r>
            <a:r>
              <a:rPr lang="tr-TR" dirty="0" smtClean="0"/>
              <a:t> </a:t>
            </a:r>
            <a:r>
              <a:rPr lang="tr-TR" dirty="0" err="1" smtClean="0"/>
              <a:t>branchimiz</a:t>
            </a:r>
            <a:r>
              <a:rPr lang="tr-TR" dirty="0" smtClean="0"/>
              <a:t> olsun. Şuan </a:t>
            </a:r>
            <a:r>
              <a:rPr lang="tr-TR" dirty="0" err="1" smtClean="0"/>
              <a:t>feature</a:t>
            </a:r>
            <a:r>
              <a:rPr lang="tr-TR" dirty="0" smtClean="0"/>
              <a:t> </a:t>
            </a:r>
            <a:r>
              <a:rPr lang="tr-TR" dirty="0" err="1" smtClean="0"/>
              <a:t>branchi</a:t>
            </a:r>
            <a:r>
              <a:rPr lang="tr-TR" dirty="0" smtClean="0"/>
              <a:t> üzerinde çalışıyorum ancak </a:t>
            </a:r>
            <a:r>
              <a:rPr lang="tr-TR" dirty="0" err="1" smtClean="0"/>
              <a:t>master</a:t>
            </a:r>
            <a:r>
              <a:rPr lang="tr-TR" dirty="0" smtClean="0"/>
              <a:t> </a:t>
            </a:r>
            <a:r>
              <a:rPr lang="tr-TR" dirty="0" err="1" smtClean="0"/>
              <a:t>branchinde</a:t>
            </a:r>
            <a:r>
              <a:rPr lang="tr-TR" dirty="0" smtClean="0"/>
              <a:t> bazı değişiklikler oldu ve </a:t>
            </a:r>
            <a:r>
              <a:rPr lang="tr-TR" dirty="0" err="1" smtClean="0"/>
              <a:t>master</a:t>
            </a:r>
            <a:r>
              <a:rPr lang="tr-TR" dirty="0" smtClean="0"/>
              <a:t> </a:t>
            </a:r>
            <a:r>
              <a:rPr lang="tr-TR" dirty="0" err="1" smtClean="0"/>
              <a:t>branchini</a:t>
            </a:r>
            <a:r>
              <a:rPr lang="tr-TR" dirty="0" smtClean="0"/>
              <a:t> </a:t>
            </a:r>
            <a:r>
              <a:rPr lang="tr-TR" dirty="0" err="1" smtClean="0"/>
              <a:t>feature</a:t>
            </a:r>
            <a:r>
              <a:rPr lang="tr-TR" dirty="0" smtClean="0"/>
              <a:t> üzerine </a:t>
            </a:r>
            <a:r>
              <a:rPr lang="tr-TR" dirty="0" err="1" smtClean="0"/>
              <a:t>merge</a:t>
            </a:r>
            <a:r>
              <a:rPr lang="tr-TR" dirty="0" smtClean="0"/>
              <a:t> ederek son değişiklikleri aldım. Sonra </a:t>
            </a:r>
            <a:r>
              <a:rPr lang="tr-TR" dirty="0" err="1" smtClean="0"/>
              <a:t>feature</a:t>
            </a:r>
            <a:r>
              <a:rPr lang="tr-TR" dirty="0" smtClean="0"/>
              <a:t> üzerinde çalışırken tekrar </a:t>
            </a:r>
            <a:r>
              <a:rPr lang="tr-TR" dirty="0" err="1" smtClean="0"/>
              <a:t>masterda</a:t>
            </a:r>
            <a:r>
              <a:rPr lang="tr-TR" dirty="0" smtClean="0"/>
              <a:t> değişiklikler oldu ve yine </a:t>
            </a:r>
            <a:r>
              <a:rPr lang="tr-TR" dirty="0" err="1" smtClean="0"/>
              <a:t>merge</a:t>
            </a:r>
            <a:r>
              <a:rPr lang="tr-TR" dirty="0" smtClean="0"/>
              <a:t> işlemini gerçekleştirdim. Şuan projemde bir sürü </a:t>
            </a:r>
            <a:r>
              <a:rPr lang="tr-TR" dirty="0" err="1" smtClean="0"/>
              <a:t>merge</a:t>
            </a:r>
            <a:r>
              <a:rPr lang="tr-TR" dirty="0" smtClean="0"/>
              <a:t> </a:t>
            </a:r>
            <a:r>
              <a:rPr lang="tr-TR" dirty="0" err="1" smtClean="0"/>
              <a:t>commit</a:t>
            </a:r>
            <a:r>
              <a:rPr lang="tr-TR" dirty="0" smtClean="0"/>
              <a:t> oluştu. Aslında bu </a:t>
            </a:r>
            <a:r>
              <a:rPr lang="tr-TR" dirty="0" err="1" smtClean="0"/>
              <a:t>merge</a:t>
            </a:r>
            <a:r>
              <a:rPr lang="tr-TR" dirty="0" smtClean="0"/>
              <a:t> </a:t>
            </a:r>
            <a:r>
              <a:rPr lang="tr-TR" dirty="0" err="1" smtClean="0"/>
              <a:t>commitlerin</a:t>
            </a:r>
            <a:r>
              <a:rPr lang="tr-TR" dirty="0" smtClean="0"/>
              <a:t> olmasına gerek yok. </a:t>
            </a:r>
            <a:r>
              <a:rPr lang="tr-TR" dirty="0" err="1" smtClean="0"/>
              <a:t>Masterdaki</a:t>
            </a:r>
            <a:r>
              <a:rPr lang="tr-TR" dirty="0" smtClean="0"/>
              <a:t> </a:t>
            </a:r>
            <a:r>
              <a:rPr lang="tr-TR" dirty="0" err="1" smtClean="0"/>
              <a:t>commitleri</a:t>
            </a:r>
            <a:r>
              <a:rPr lang="tr-TR" dirty="0" smtClean="0"/>
              <a:t> alıp sonrasında da </a:t>
            </a:r>
            <a:r>
              <a:rPr lang="tr-TR" dirty="0" err="1" smtClean="0"/>
              <a:t>featuredeki</a:t>
            </a:r>
            <a:r>
              <a:rPr lang="tr-TR" dirty="0" smtClean="0"/>
              <a:t> esas </a:t>
            </a:r>
            <a:r>
              <a:rPr lang="tr-TR" dirty="0" err="1" smtClean="0"/>
              <a:t>commitimi</a:t>
            </a:r>
            <a:r>
              <a:rPr lang="tr-TR" dirty="0" smtClean="0"/>
              <a:t> aynen sıra ile koyup aradaki </a:t>
            </a:r>
            <a:r>
              <a:rPr lang="tr-TR" dirty="0" err="1" smtClean="0"/>
              <a:t>merge</a:t>
            </a:r>
            <a:r>
              <a:rPr lang="tr-TR" dirty="0" smtClean="0"/>
              <a:t> </a:t>
            </a:r>
            <a:r>
              <a:rPr lang="tr-TR" dirty="0" err="1" smtClean="0"/>
              <a:t>commitlerden</a:t>
            </a:r>
            <a:r>
              <a:rPr lang="tr-TR" dirty="0" smtClean="0"/>
              <a:t> kurtulma işlemine </a:t>
            </a:r>
            <a:r>
              <a:rPr lang="tr-TR" dirty="0" err="1" smtClean="0"/>
              <a:t>rebase</a:t>
            </a:r>
            <a:r>
              <a:rPr lang="tr-TR" dirty="0" smtClean="0"/>
              <a:t> denir.</a:t>
            </a:r>
            <a:endParaRPr lang="tr-TR" dirty="0"/>
          </a:p>
        </p:txBody>
      </p:sp>
    </p:spTree>
    <p:extLst>
      <p:ext uri="{BB962C8B-B14F-4D97-AF65-F5344CB8AC3E}">
        <p14:creationId xmlns:p14="http://schemas.microsoft.com/office/powerpoint/2010/main" val="7343209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p:cNvPicPr>
            <a:picLocks noChangeAspect="1"/>
          </p:cNvPicPr>
          <p:nvPr/>
        </p:nvPicPr>
        <p:blipFill>
          <a:blip r:embed="rId2"/>
          <a:stretch>
            <a:fillRect/>
          </a:stretch>
        </p:blipFill>
        <p:spPr>
          <a:xfrm>
            <a:off x="1431263" y="2177142"/>
            <a:ext cx="8515149" cy="4403271"/>
          </a:xfrm>
          <a:prstGeom prst="rect">
            <a:avLst/>
          </a:prstGeom>
        </p:spPr>
      </p:pic>
    </p:spTree>
    <p:extLst>
      <p:ext uri="{BB962C8B-B14F-4D97-AF65-F5344CB8AC3E}">
        <p14:creationId xmlns:p14="http://schemas.microsoft.com/office/powerpoint/2010/main" val="3659999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ASCII Nedir?</a:t>
            </a:r>
            <a:endParaRPr lang="tr-TR" dirty="0"/>
          </a:p>
        </p:txBody>
      </p:sp>
      <p:sp>
        <p:nvSpPr>
          <p:cNvPr id="3" name="İçerik Yer Tutucusu 2"/>
          <p:cNvSpPr>
            <a:spLocks noGrp="1"/>
          </p:cNvSpPr>
          <p:nvPr>
            <p:ph idx="1"/>
          </p:nvPr>
        </p:nvSpPr>
        <p:spPr/>
        <p:txBody>
          <a:bodyPr/>
          <a:lstStyle/>
          <a:p>
            <a:r>
              <a:rPr lang="tr-TR" dirty="0"/>
              <a:t>ASCII Kodu Nedir? ASCII (</a:t>
            </a:r>
            <a:r>
              <a:rPr lang="tr-TR" dirty="0" err="1"/>
              <a:t>American</a:t>
            </a:r>
            <a:r>
              <a:rPr lang="tr-TR" dirty="0"/>
              <a:t> Standard </a:t>
            </a:r>
            <a:r>
              <a:rPr lang="tr-TR" dirty="0" err="1"/>
              <a:t>Code</a:t>
            </a:r>
            <a:r>
              <a:rPr lang="tr-TR" dirty="0"/>
              <a:t> </a:t>
            </a:r>
            <a:r>
              <a:rPr lang="tr-TR" dirty="0" err="1"/>
              <a:t>for</a:t>
            </a:r>
            <a:r>
              <a:rPr lang="tr-TR" dirty="0"/>
              <a:t> Information </a:t>
            </a:r>
            <a:r>
              <a:rPr lang="tr-TR" dirty="0" err="1"/>
              <a:t>Interchange</a:t>
            </a:r>
            <a:r>
              <a:rPr lang="tr-TR" dirty="0"/>
              <a:t>), bizim bilgisayarda görsel olarak girdiğimiz </a:t>
            </a:r>
            <a:r>
              <a:rPr lang="tr-TR" dirty="0" err="1"/>
              <a:t>karakter,harf</a:t>
            </a:r>
            <a:r>
              <a:rPr lang="tr-TR" dirty="0"/>
              <a:t> ve rakamların bilgisayar dilindeki temsil edilme şeklidir </a:t>
            </a:r>
            <a:r>
              <a:rPr lang="tr-TR" dirty="0" err="1"/>
              <a:t>diyebiliriz.Yani</a:t>
            </a:r>
            <a:r>
              <a:rPr lang="tr-TR" dirty="0"/>
              <a:t> bilgisayarımızın o </a:t>
            </a:r>
            <a:r>
              <a:rPr lang="tr-TR" dirty="0" err="1"/>
              <a:t>karakteri,harfi</a:t>
            </a:r>
            <a:r>
              <a:rPr lang="tr-TR" dirty="0"/>
              <a:t> veya rakamı belleğinde saklama biçimidir. </a:t>
            </a:r>
            <a:r>
              <a:rPr lang="tr-TR" dirty="0" err="1"/>
              <a:t>Ascii</a:t>
            </a:r>
            <a:r>
              <a:rPr lang="tr-TR" dirty="0"/>
              <a:t> </a:t>
            </a:r>
            <a:r>
              <a:rPr lang="tr-TR" dirty="0" err="1"/>
              <a:t>İngilizce’de</a:t>
            </a:r>
            <a:r>
              <a:rPr lang="tr-TR" dirty="0"/>
              <a:t> kullanılan Latin alfabesi üzerine ANSI tarafından 1963 yılında kurulmuş bir karakter kodlamasıdır</a:t>
            </a:r>
          </a:p>
        </p:txBody>
      </p:sp>
    </p:spTree>
    <p:extLst>
      <p:ext uri="{BB962C8B-B14F-4D97-AF65-F5344CB8AC3E}">
        <p14:creationId xmlns:p14="http://schemas.microsoft.com/office/powerpoint/2010/main" val="31037710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Unicode Nedir?</a:t>
            </a:r>
            <a:endParaRPr lang="tr-TR" dirty="0"/>
          </a:p>
        </p:txBody>
      </p:sp>
      <p:sp>
        <p:nvSpPr>
          <p:cNvPr id="3" name="İçerik Yer Tutucusu 2"/>
          <p:cNvSpPr>
            <a:spLocks noGrp="1"/>
          </p:cNvSpPr>
          <p:nvPr>
            <p:ph idx="1"/>
          </p:nvPr>
        </p:nvSpPr>
        <p:spPr/>
        <p:txBody>
          <a:bodyPr/>
          <a:lstStyle/>
          <a:p>
            <a:r>
              <a:rPr lang="tr-TR" dirty="0"/>
              <a:t>Unicode Nedir? ASCII karakterler sadece İngilizce üzerinde etkili olurken, Unicode tamamen evrenseldir. Adı “Universal” ve “</a:t>
            </a:r>
            <a:r>
              <a:rPr lang="tr-TR" dirty="0" err="1"/>
              <a:t>Code</a:t>
            </a:r>
            <a:r>
              <a:rPr lang="tr-TR" dirty="0"/>
              <a:t>” kelimelerinin bir araya getirilmesiyle oluşan Unicode’un farklı sürümleri sayesinde İbranice, Çince ve Arapça gibi kompleks diller kolayca dijital ortamlara aktarılabilmektedir. Yalnızca diller değil, Unicode kodlaması sayesinde karmaşık semboller ve karakterler kolayca meydana getirilebilirler.</a:t>
            </a:r>
          </a:p>
        </p:txBody>
      </p:sp>
    </p:spTree>
    <p:extLst>
      <p:ext uri="{BB962C8B-B14F-4D97-AF65-F5344CB8AC3E}">
        <p14:creationId xmlns:p14="http://schemas.microsoft.com/office/powerpoint/2010/main" val="1640879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r>
              <a:rPr lang="tr-TR" dirty="0"/>
              <a:t>Her karakter için benzersiz bir numara kullanılarak platformlar arası karmaşalara çözüm getirildi. Unicode kullanıldığı sürece hangi platformu kullandığınızı hangi cihaz, yazılım veya dili kullandığınız fark etmiyor. Bugün Unicode kodlaması artık her yerde kullanılıyor. Tüm işletim sistemleri, arama motorları, internet tarayıcıları, bilgisayarlar ve hatta akıllı telefonlar bile Unicode karakter kodlaması üzerinden çalışıyor</a:t>
            </a:r>
          </a:p>
        </p:txBody>
      </p:sp>
    </p:spTree>
    <p:extLst>
      <p:ext uri="{BB962C8B-B14F-4D97-AF65-F5344CB8AC3E}">
        <p14:creationId xmlns:p14="http://schemas.microsoft.com/office/powerpoint/2010/main" val="4021176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latin typeface="Times New Roman" panose="02020603050405020304" pitchFamily="18" charset="0"/>
                <a:cs typeface="Times New Roman" panose="02020603050405020304" pitchFamily="18" charset="0"/>
              </a:rPr>
              <a:t>H</a:t>
            </a:r>
            <a:r>
              <a:rPr lang="tr-TR" dirty="0" smtClean="0">
                <a:latin typeface="Times New Roman" panose="02020603050405020304" pitchFamily="18" charset="0"/>
                <a:cs typeface="Times New Roman" panose="02020603050405020304" pitchFamily="18" charset="0"/>
              </a:rPr>
              <a:t>ttp </a:t>
            </a:r>
            <a:r>
              <a:rPr lang="tr-TR" dirty="0" err="1" smtClean="0">
                <a:latin typeface="Times New Roman" panose="02020603050405020304" pitchFamily="18" charset="0"/>
                <a:cs typeface="Times New Roman" panose="02020603050405020304" pitchFamily="18" charset="0"/>
              </a:rPr>
              <a:t>Calisma</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Mantigi</a:t>
            </a:r>
            <a:endParaRPr lang="tr-TR" dirty="0">
              <a:latin typeface="Times New Roman" panose="02020603050405020304" pitchFamily="18" charset="0"/>
              <a:cs typeface="Times New Roman" panose="02020603050405020304" pitchFamily="18" charset="0"/>
            </a:endParaRPr>
          </a:p>
        </p:txBody>
      </p:sp>
      <p:pic>
        <p:nvPicPr>
          <p:cNvPr id="4" name="Resim 3"/>
          <p:cNvPicPr>
            <a:picLocks noChangeAspect="1"/>
          </p:cNvPicPr>
          <p:nvPr/>
        </p:nvPicPr>
        <p:blipFill>
          <a:blip r:embed="rId2"/>
          <a:stretch>
            <a:fillRect/>
          </a:stretch>
        </p:blipFill>
        <p:spPr>
          <a:xfrm>
            <a:off x="1672046" y="2129362"/>
            <a:ext cx="8237356" cy="4392677"/>
          </a:xfrm>
          <a:prstGeom prst="rect">
            <a:avLst/>
          </a:prstGeom>
        </p:spPr>
      </p:pic>
    </p:spTree>
    <p:extLst>
      <p:ext uri="{BB962C8B-B14F-4D97-AF65-F5344CB8AC3E}">
        <p14:creationId xmlns:p14="http://schemas.microsoft.com/office/powerpoint/2010/main" val="37092045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r>
              <a:rPr lang="tr-TR" dirty="0"/>
              <a:t>UTF, Unicode Dönüşüm Birimi anlamına gelir. • UTF-8: İngilizce karakterleri kodlamak için (8bit) • UTF-16: En çok kullanılan karakterleri kodlamak için iki bayt (16 bit) kullanır • UTF-32: 16 bitlik bir sayının tüm karakterleri temsil etmek için yetmediği karakterleri kodlamak için dört bayt (32 bit) kullanır.</a:t>
            </a:r>
          </a:p>
        </p:txBody>
      </p:sp>
    </p:spTree>
    <p:extLst>
      <p:ext uri="{BB962C8B-B14F-4D97-AF65-F5344CB8AC3E}">
        <p14:creationId xmlns:p14="http://schemas.microsoft.com/office/powerpoint/2010/main" val="2194414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Library </a:t>
            </a:r>
            <a:r>
              <a:rPr lang="tr-TR" dirty="0" err="1" smtClean="0"/>
              <a:t>vs</a:t>
            </a:r>
            <a:r>
              <a:rPr lang="tr-TR" dirty="0" smtClean="0"/>
              <a:t> Framework</a:t>
            </a:r>
            <a:endParaRPr lang="tr-TR" dirty="0"/>
          </a:p>
        </p:txBody>
      </p:sp>
      <p:sp>
        <p:nvSpPr>
          <p:cNvPr id="3" name="İçerik Yer Tutucusu 2"/>
          <p:cNvSpPr>
            <a:spLocks noGrp="1"/>
          </p:cNvSpPr>
          <p:nvPr>
            <p:ph idx="1"/>
          </p:nvPr>
        </p:nvSpPr>
        <p:spPr/>
        <p:txBody>
          <a:bodyPr>
            <a:normAutofit/>
          </a:bodyPr>
          <a:lstStyle/>
          <a:p>
            <a:r>
              <a:rPr lang="tr-TR" dirty="0">
                <a:latin typeface="Times New Roman" panose="02020603050405020304" pitchFamily="18" charset="0"/>
                <a:cs typeface="Times New Roman" panose="02020603050405020304" pitchFamily="18" charset="0"/>
              </a:rPr>
              <a:t>Library: Geliştiriciler tarafından yazılan ve herhangi bir yerde yeniden kullanılabilen bir kod parçasıdır. Bir kütüphaneden bir sınıfı ya da bir işlevi istediğimiz zaman nerede kullanacağımıza biz karar veririz. Uygulama akışından siz sorumlusunuz. Örneğin: Bir JS kütüphanesi olan </a:t>
            </a:r>
            <a:r>
              <a:rPr lang="tr-TR" dirty="0" err="1" smtClean="0">
                <a:latin typeface="Times New Roman" panose="02020603050405020304" pitchFamily="18" charset="0"/>
                <a:cs typeface="Times New Roman" panose="02020603050405020304" pitchFamily="18" charset="0"/>
              </a:rPr>
              <a:t>Jquery</a:t>
            </a:r>
            <a:endParaRPr lang="tr-TR" dirty="0" smtClean="0">
              <a:latin typeface="Times New Roman" panose="02020603050405020304" pitchFamily="18" charset="0"/>
              <a:cs typeface="Times New Roman" panose="02020603050405020304" pitchFamily="18" charset="0"/>
            </a:endParaRPr>
          </a:p>
          <a:p>
            <a:r>
              <a:rPr lang="tr-TR" dirty="0">
                <a:latin typeface="Times New Roman" panose="02020603050405020304" pitchFamily="18" charset="0"/>
                <a:cs typeface="Times New Roman" panose="02020603050405020304" pitchFamily="18" charset="0"/>
              </a:rPr>
              <a:t>Framework: Bir programlama dilini </a:t>
            </a:r>
            <a:r>
              <a:rPr lang="tr-TR" dirty="0" err="1">
                <a:latin typeface="Times New Roman" panose="02020603050405020304" pitchFamily="18" charset="0"/>
                <a:cs typeface="Times New Roman" panose="02020603050405020304" pitchFamily="18" charset="0"/>
              </a:rPr>
              <a:t>base</a:t>
            </a:r>
            <a:r>
              <a:rPr lang="tr-TR" dirty="0">
                <a:latin typeface="Times New Roman" panose="02020603050405020304" pitchFamily="18" charset="0"/>
                <a:cs typeface="Times New Roman" panose="02020603050405020304" pitchFamily="18" charset="0"/>
              </a:rPr>
              <a:t> alarak geliştirilen, belirli platformlar için uygulamalar oluşturan yazılım. </a:t>
            </a:r>
            <a:r>
              <a:rPr lang="tr-TR" dirty="0" err="1">
                <a:latin typeface="Times New Roman" panose="02020603050405020304" pitchFamily="18" charset="0"/>
                <a:cs typeface="Times New Roman" panose="02020603050405020304" pitchFamily="18" charset="0"/>
              </a:rPr>
              <a:t>Frameworklerde</a:t>
            </a:r>
            <a:r>
              <a:rPr lang="tr-TR" dirty="0">
                <a:latin typeface="Times New Roman" panose="02020603050405020304" pitchFamily="18" charset="0"/>
                <a:cs typeface="Times New Roman" panose="02020603050405020304" pitchFamily="18" charset="0"/>
              </a:rPr>
              <a:t> bir yazılım mimarisi bulunmaktadır ve içerisinden bir fonksiyonu ya da bir metodu kullanırken uymanız gereken standartlar vardır. Framework akıştan sorumludur. Örneğin: Spring Framework Java için geliştirilmiş, açık kaynak olan bir uygulama geliştirme </a:t>
            </a:r>
            <a:r>
              <a:rPr lang="tr-TR" dirty="0" err="1">
                <a:latin typeface="Times New Roman" panose="02020603050405020304" pitchFamily="18" charset="0"/>
                <a:cs typeface="Times New Roman" panose="02020603050405020304" pitchFamily="18" charset="0"/>
              </a:rPr>
              <a:t>framework'üdür</a:t>
            </a:r>
            <a:r>
              <a:rPr lang="tr-TR"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2551652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Fast</a:t>
            </a:r>
            <a:r>
              <a:rPr lang="tr-TR" dirty="0" smtClean="0"/>
              <a:t> </a:t>
            </a:r>
            <a:r>
              <a:rPr lang="tr-TR" dirty="0" err="1" smtClean="0"/>
              <a:t>forward</a:t>
            </a:r>
            <a:r>
              <a:rPr lang="tr-TR" dirty="0" smtClean="0"/>
              <a:t> </a:t>
            </a:r>
            <a:r>
              <a:rPr lang="tr-TR" dirty="0" err="1" smtClean="0"/>
              <a:t>vs</a:t>
            </a:r>
            <a:r>
              <a:rPr lang="tr-TR" dirty="0" smtClean="0"/>
              <a:t> </a:t>
            </a:r>
            <a:r>
              <a:rPr lang="tr-TR" dirty="0" err="1"/>
              <a:t>R</a:t>
            </a:r>
            <a:r>
              <a:rPr lang="tr-TR" dirty="0" err="1" smtClean="0"/>
              <a:t>ebase</a:t>
            </a:r>
            <a:endParaRPr lang="tr-TR" dirty="0"/>
          </a:p>
        </p:txBody>
      </p:sp>
      <p:sp>
        <p:nvSpPr>
          <p:cNvPr id="3" name="İçerik Yer Tutucusu 2"/>
          <p:cNvSpPr>
            <a:spLocks noGrp="1"/>
          </p:cNvSpPr>
          <p:nvPr>
            <p:ph idx="1"/>
          </p:nvPr>
        </p:nvSpPr>
        <p:spPr>
          <a:xfrm>
            <a:off x="522515" y="2046514"/>
            <a:ext cx="9771668" cy="3889675"/>
          </a:xfrm>
        </p:spPr>
        <p:txBody>
          <a:bodyPr>
            <a:normAutofit fontScale="92500" lnSpcReduction="10000"/>
          </a:bodyPr>
          <a:lstStyle/>
          <a:p>
            <a:pPr marL="0" indent="0">
              <a:buNone/>
            </a:pPr>
            <a:r>
              <a:rPr lang="tr-TR" dirty="0">
                <a:latin typeface="Times New Roman" panose="02020603050405020304" pitchFamily="18" charset="0"/>
                <a:cs typeface="Times New Roman" panose="02020603050405020304" pitchFamily="18" charset="0"/>
              </a:rPr>
              <a:t>Benzer işlevleri yerine getirmek için kullanılır. Her iki komut da bir daldaki değişiklikleri başka bir dala birleştirmek için kullanılır. Ancak bu iki komut arasında proje tarihçesinin oluşturulması ile ilgili ciddi bir farklılık vardır. Bazı durumlarda </a:t>
            </a:r>
            <a:r>
              <a:rPr lang="tr-TR" dirty="0" err="1">
                <a:latin typeface="Times New Roman" panose="02020603050405020304" pitchFamily="18" charset="0"/>
                <a:cs typeface="Times New Roman" panose="02020603050405020304" pitchFamily="18" charset="0"/>
              </a:rPr>
              <a:t>branch'lerden</a:t>
            </a:r>
            <a:r>
              <a:rPr lang="tr-TR" dirty="0">
                <a:latin typeface="Times New Roman" panose="02020603050405020304" pitchFamily="18" charset="0"/>
                <a:cs typeface="Times New Roman" panose="02020603050405020304" pitchFamily="18" charset="0"/>
              </a:rPr>
              <a:t> bir tanesinde herhangi bir değişiklik yapılmamış ve bu </a:t>
            </a:r>
            <a:r>
              <a:rPr lang="tr-TR" dirty="0" err="1">
                <a:latin typeface="Times New Roman" panose="02020603050405020304" pitchFamily="18" charset="0"/>
                <a:cs typeface="Times New Roman" panose="02020603050405020304" pitchFamily="18" charset="0"/>
              </a:rPr>
              <a:t>branch'in</a:t>
            </a:r>
            <a:r>
              <a:rPr lang="tr-TR" dirty="0">
                <a:latin typeface="Times New Roman" panose="02020603050405020304" pitchFamily="18" charset="0"/>
                <a:cs typeface="Times New Roman" panose="02020603050405020304" pitchFamily="18" charset="0"/>
              </a:rPr>
              <a:t> ortak </a:t>
            </a:r>
            <a:r>
              <a:rPr lang="tr-TR" dirty="0" err="1">
                <a:latin typeface="Times New Roman" panose="02020603050405020304" pitchFamily="18" charset="0"/>
                <a:cs typeface="Times New Roman" panose="02020603050405020304" pitchFamily="18" charset="0"/>
              </a:rPr>
              <a:t>commit'i</a:t>
            </a:r>
            <a:r>
              <a:rPr lang="tr-TR" dirty="0">
                <a:latin typeface="Times New Roman" panose="02020603050405020304" pitchFamily="18" charset="0"/>
                <a:cs typeface="Times New Roman" panose="02020603050405020304" pitchFamily="18" charset="0"/>
              </a:rPr>
              <a:t> ve son </a:t>
            </a:r>
            <a:r>
              <a:rPr lang="tr-TR" dirty="0" err="1">
                <a:latin typeface="Times New Roman" panose="02020603050405020304" pitchFamily="18" charset="0"/>
                <a:cs typeface="Times New Roman" panose="02020603050405020304" pitchFamily="18" charset="0"/>
              </a:rPr>
              <a:t>commit'i</a:t>
            </a:r>
            <a:r>
              <a:rPr lang="tr-TR" dirty="0">
                <a:latin typeface="Times New Roman" panose="02020603050405020304" pitchFamily="18" charset="0"/>
                <a:cs typeface="Times New Roman" panose="02020603050405020304" pitchFamily="18" charset="0"/>
              </a:rPr>
              <a:t> aynı ise bu durumda </a:t>
            </a:r>
            <a:r>
              <a:rPr lang="tr-TR" dirty="0" err="1">
                <a:latin typeface="Times New Roman" panose="02020603050405020304" pitchFamily="18" charset="0"/>
                <a:cs typeface="Times New Roman" panose="02020603050405020304" pitchFamily="18" charset="0"/>
              </a:rPr>
              <a:t>merge</a:t>
            </a:r>
            <a:r>
              <a:rPr lang="tr-TR" dirty="0">
                <a:latin typeface="Times New Roman" panose="02020603050405020304" pitchFamily="18" charset="0"/>
                <a:cs typeface="Times New Roman" panose="02020603050405020304" pitchFamily="18" charset="0"/>
              </a:rPr>
              <a:t> işlemi çok basitleşir ve git diğer </a:t>
            </a:r>
            <a:r>
              <a:rPr lang="tr-TR" dirty="0" err="1">
                <a:latin typeface="Times New Roman" panose="02020603050405020304" pitchFamily="18" charset="0"/>
                <a:cs typeface="Times New Roman" panose="02020603050405020304" pitchFamily="18" charset="0"/>
              </a:rPr>
              <a:t>branch'in</a:t>
            </a:r>
            <a:r>
              <a:rPr lang="tr-TR" dirty="0">
                <a:latin typeface="Times New Roman" panose="02020603050405020304" pitchFamily="18" charset="0"/>
                <a:cs typeface="Times New Roman" panose="02020603050405020304" pitchFamily="18" charset="0"/>
              </a:rPr>
              <a:t> tüm </a:t>
            </a:r>
            <a:r>
              <a:rPr lang="tr-TR" dirty="0" err="1">
                <a:latin typeface="Times New Roman" panose="02020603050405020304" pitchFamily="18" charset="0"/>
                <a:cs typeface="Times New Roman" panose="02020603050405020304" pitchFamily="18" charset="0"/>
              </a:rPr>
              <a:t>commit'lerini</a:t>
            </a:r>
            <a:r>
              <a:rPr lang="tr-TR" dirty="0">
                <a:latin typeface="Times New Roman" panose="02020603050405020304" pitchFamily="18" charset="0"/>
                <a:cs typeface="Times New Roman" panose="02020603050405020304" pitchFamily="18" charset="0"/>
              </a:rPr>
              <a:t> ortak </a:t>
            </a:r>
            <a:r>
              <a:rPr lang="tr-TR" dirty="0" err="1">
                <a:latin typeface="Times New Roman" panose="02020603050405020304" pitchFamily="18" charset="0"/>
                <a:cs typeface="Times New Roman" panose="02020603050405020304" pitchFamily="18" charset="0"/>
              </a:rPr>
              <a:t>commit'in</a:t>
            </a:r>
            <a:r>
              <a:rPr lang="tr-TR" dirty="0">
                <a:latin typeface="Times New Roman" panose="02020603050405020304" pitchFamily="18" charset="0"/>
                <a:cs typeface="Times New Roman" panose="02020603050405020304" pitchFamily="18" charset="0"/>
              </a:rPr>
              <a:t> </a:t>
            </a:r>
            <a:r>
              <a:rPr lang="tr-TR" dirty="0" smtClean="0">
                <a:latin typeface="Times New Roman" panose="02020603050405020304" pitchFamily="18" charset="0"/>
                <a:cs typeface="Times New Roman" panose="02020603050405020304" pitchFamily="18" charset="0"/>
              </a:rPr>
              <a:t>üzerine </a:t>
            </a:r>
            <a:r>
              <a:rPr lang="tr-TR" dirty="0">
                <a:latin typeface="Times New Roman" panose="02020603050405020304" pitchFamily="18" charset="0"/>
                <a:cs typeface="Times New Roman" panose="02020603050405020304" pitchFamily="18" charset="0"/>
              </a:rPr>
              <a:t>ekleyerek </a:t>
            </a:r>
            <a:r>
              <a:rPr lang="tr-TR" dirty="0" err="1">
                <a:latin typeface="Times New Roman" panose="02020603050405020304" pitchFamily="18" charset="0"/>
                <a:cs typeface="Times New Roman" panose="02020603050405020304" pitchFamily="18" charset="0"/>
              </a:rPr>
              <a:t>merge</a:t>
            </a:r>
            <a:r>
              <a:rPr lang="tr-TR" dirty="0">
                <a:latin typeface="Times New Roman" panose="02020603050405020304" pitchFamily="18" charset="0"/>
                <a:cs typeface="Times New Roman" panose="02020603050405020304" pitchFamily="18" charset="0"/>
              </a:rPr>
              <a:t> işlemini yapar. Bu özel duruma Git terminolojisinde "</a:t>
            </a:r>
            <a:r>
              <a:rPr lang="tr-TR" dirty="0" err="1">
                <a:latin typeface="Times New Roman" panose="02020603050405020304" pitchFamily="18" charset="0"/>
                <a:cs typeface="Times New Roman" panose="02020603050405020304" pitchFamily="18" charset="0"/>
              </a:rPr>
              <a:t>Fast-Forward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Merge</a:t>
            </a:r>
            <a:r>
              <a:rPr lang="tr-TR" dirty="0">
                <a:latin typeface="Times New Roman" panose="02020603050405020304" pitchFamily="18" charset="0"/>
                <a:cs typeface="Times New Roman" panose="02020603050405020304" pitchFamily="18" charset="0"/>
              </a:rPr>
              <a:t>" denir ve her iki </a:t>
            </a:r>
            <a:r>
              <a:rPr lang="tr-TR" dirty="0" err="1">
                <a:latin typeface="Times New Roman" panose="02020603050405020304" pitchFamily="18" charset="0"/>
                <a:cs typeface="Times New Roman" panose="02020603050405020304" pitchFamily="18" charset="0"/>
              </a:rPr>
              <a:t>branch'in</a:t>
            </a:r>
            <a:r>
              <a:rPr lang="tr-TR" dirty="0">
                <a:latin typeface="Times New Roman" panose="02020603050405020304" pitchFamily="18" charset="0"/>
                <a:cs typeface="Times New Roman" panose="02020603050405020304" pitchFamily="18" charset="0"/>
              </a:rPr>
              <a:t> tarihçesi de ortak oluyor. Normalde </a:t>
            </a:r>
            <a:r>
              <a:rPr lang="tr-TR" dirty="0" err="1">
                <a:latin typeface="Times New Roman" panose="02020603050405020304" pitchFamily="18" charset="0"/>
                <a:cs typeface="Times New Roman" panose="02020603050405020304" pitchFamily="18" charset="0"/>
              </a:rPr>
              <a:t>merge</a:t>
            </a:r>
            <a:r>
              <a:rPr lang="tr-TR" dirty="0">
                <a:latin typeface="Times New Roman" panose="02020603050405020304" pitchFamily="18" charset="0"/>
                <a:cs typeface="Times New Roman" panose="02020603050405020304" pitchFamily="18" charset="0"/>
              </a:rPr>
              <a:t> komutu ile A dalındaki değişiklikler B dalı ile birleştirildiğinde B dalının </a:t>
            </a:r>
            <a:r>
              <a:rPr lang="tr-TR" dirty="0" err="1">
                <a:latin typeface="Times New Roman" panose="02020603050405020304" pitchFamily="18" charset="0"/>
                <a:cs typeface="Times New Roman" panose="02020603050405020304" pitchFamily="18" charset="0"/>
              </a:rPr>
              <a:t>commit</a:t>
            </a:r>
            <a:r>
              <a:rPr lang="tr-TR" dirty="0">
                <a:latin typeface="Times New Roman" panose="02020603050405020304" pitchFamily="18" charset="0"/>
                <a:cs typeface="Times New Roman" panose="02020603050405020304" pitchFamily="18" charset="0"/>
              </a:rPr>
              <a:t> tarihçesinde </a:t>
            </a:r>
            <a:r>
              <a:rPr lang="tr-TR" dirty="0" err="1">
                <a:latin typeface="Times New Roman" panose="02020603050405020304" pitchFamily="18" charset="0"/>
                <a:cs typeface="Times New Roman" panose="02020603050405020304" pitchFamily="18" charset="0"/>
              </a:rPr>
              <a:t>merge</a:t>
            </a:r>
            <a:r>
              <a:rPr lang="tr-TR" dirty="0">
                <a:latin typeface="Times New Roman" panose="02020603050405020304" pitchFamily="18" charset="0"/>
                <a:cs typeface="Times New Roman" panose="02020603050405020304" pitchFamily="18" charset="0"/>
              </a:rPr>
              <a:t> işleminden kaynaklanan ve </a:t>
            </a:r>
            <a:r>
              <a:rPr lang="tr-TR" dirty="0" err="1">
                <a:latin typeface="Times New Roman" panose="02020603050405020304" pitchFamily="18" charset="0"/>
                <a:cs typeface="Times New Roman" panose="02020603050405020304" pitchFamily="18" charset="0"/>
              </a:rPr>
              <a:t>merge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commit</a:t>
            </a:r>
            <a:r>
              <a:rPr lang="tr-TR" dirty="0">
                <a:latin typeface="Times New Roman" panose="02020603050405020304" pitchFamily="18" charset="0"/>
                <a:cs typeface="Times New Roman" panose="02020603050405020304" pitchFamily="18" charset="0"/>
              </a:rPr>
              <a:t> adı verilen otomatik oluşturulmuş bir </a:t>
            </a:r>
            <a:r>
              <a:rPr lang="tr-TR" dirty="0" err="1">
                <a:latin typeface="Times New Roman" panose="02020603050405020304" pitchFamily="18" charset="0"/>
                <a:cs typeface="Times New Roman" panose="02020603050405020304" pitchFamily="18" charset="0"/>
              </a:rPr>
              <a:t>commit</a:t>
            </a:r>
            <a:r>
              <a:rPr lang="tr-TR" dirty="0">
                <a:latin typeface="Times New Roman" panose="02020603050405020304" pitchFamily="18" charset="0"/>
                <a:cs typeface="Times New Roman" panose="02020603050405020304" pitchFamily="18" charset="0"/>
              </a:rPr>
              <a:t> yer alır. Bu </a:t>
            </a:r>
            <a:r>
              <a:rPr lang="tr-TR" dirty="0" err="1">
                <a:latin typeface="Times New Roman" panose="02020603050405020304" pitchFamily="18" charset="0"/>
                <a:cs typeface="Times New Roman" panose="02020603050405020304" pitchFamily="18" charset="0"/>
              </a:rPr>
              <a:t>commit</a:t>
            </a:r>
            <a:r>
              <a:rPr lang="tr-TR" dirty="0">
                <a:latin typeface="Times New Roman" panose="02020603050405020304" pitchFamily="18" charset="0"/>
                <a:cs typeface="Times New Roman" panose="02020603050405020304" pitchFamily="18" charset="0"/>
              </a:rPr>
              <a:t> A ve B dallarının tarihçelerini birbiri ile ilişkilendirir. </a:t>
            </a:r>
            <a:r>
              <a:rPr lang="tr-TR" dirty="0" err="1">
                <a:latin typeface="Times New Roman" panose="02020603050405020304" pitchFamily="18" charset="0"/>
                <a:cs typeface="Times New Roman" panose="02020603050405020304" pitchFamily="18" charset="0"/>
              </a:rPr>
              <a:t>Rebase</a:t>
            </a:r>
            <a:r>
              <a:rPr lang="tr-TR" dirty="0">
                <a:latin typeface="Times New Roman" panose="02020603050405020304" pitchFamily="18" charset="0"/>
                <a:cs typeface="Times New Roman" panose="02020603050405020304" pitchFamily="18" charset="0"/>
              </a:rPr>
              <a:t> komutu kullandığımızda ise ile A dalındaki her bir </a:t>
            </a:r>
            <a:r>
              <a:rPr lang="tr-TR" dirty="0" err="1">
                <a:latin typeface="Times New Roman" panose="02020603050405020304" pitchFamily="18" charset="0"/>
                <a:cs typeface="Times New Roman" panose="02020603050405020304" pitchFamily="18" charset="0"/>
              </a:rPr>
              <a:t>commit</a:t>
            </a:r>
            <a:r>
              <a:rPr lang="tr-TR" dirty="0">
                <a:latin typeface="Times New Roman" panose="02020603050405020304" pitchFamily="18" charset="0"/>
                <a:cs typeface="Times New Roman" panose="02020603050405020304" pitchFamily="18" charset="0"/>
              </a:rPr>
              <a:t> B </a:t>
            </a:r>
            <a:r>
              <a:rPr lang="tr-TR" dirty="0" smtClean="0">
                <a:latin typeface="Times New Roman" panose="02020603050405020304" pitchFamily="18" charset="0"/>
                <a:cs typeface="Times New Roman" panose="02020603050405020304" pitchFamily="18" charset="0"/>
              </a:rPr>
              <a:t>dalına </a:t>
            </a:r>
            <a:r>
              <a:rPr lang="tr-TR" dirty="0">
                <a:latin typeface="Times New Roman" panose="02020603050405020304" pitchFamily="18" charset="0"/>
                <a:cs typeface="Times New Roman" panose="02020603050405020304" pitchFamily="18" charset="0"/>
              </a:rPr>
              <a:t>sanki </a:t>
            </a:r>
            <a:r>
              <a:rPr lang="tr-TR" dirty="0" err="1">
                <a:latin typeface="Times New Roman" panose="02020603050405020304" pitchFamily="18" charset="0"/>
                <a:cs typeface="Times New Roman" panose="02020603050405020304" pitchFamily="18" charset="0"/>
              </a:rPr>
              <a:t>commit</a:t>
            </a:r>
            <a:r>
              <a:rPr lang="tr-TR" dirty="0">
                <a:latin typeface="Times New Roman" panose="02020603050405020304" pitchFamily="18" charset="0"/>
                <a:cs typeface="Times New Roman" panose="02020603050405020304" pitchFamily="18" charset="0"/>
              </a:rPr>
              <a:t> işlemi B dalında yapılmış gibi yeniden yazılır. Bu sayede B dalının </a:t>
            </a:r>
            <a:r>
              <a:rPr lang="tr-TR" dirty="0" err="1">
                <a:latin typeface="Times New Roman" panose="02020603050405020304" pitchFamily="18" charset="0"/>
                <a:cs typeface="Times New Roman" panose="02020603050405020304" pitchFamily="18" charset="0"/>
              </a:rPr>
              <a:t>commit</a:t>
            </a:r>
            <a:r>
              <a:rPr lang="tr-TR" dirty="0">
                <a:latin typeface="Times New Roman" panose="02020603050405020304" pitchFamily="18" charset="0"/>
                <a:cs typeface="Times New Roman" panose="02020603050405020304" pitchFamily="18" charset="0"/>
              </a:rPr>
              <a:t> tarihçesi sanki tüm değişiklikler bu dalda olmuş gibi düz ve kesintisiz görünür.</a:t>
            </a:r>
          </a:p>
          <a:p>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03027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latin typeface="Times New Roman" panose="02020603050405020304" pitchFamily="18" charset="0"/>
                <a:cs typeface="Times New Roman" panose="02020603050405020304" pitchFamily="18" charset="0"/>
              </a:rPr>
              <a:t>Runtime </a:t>
            </a:r>
            <a:r>
              <a:rPr lang="tr-TR" dirty="0" err="1" smtClean="0">
                <a:latin typeface="Times New Roman" panose="02020603050405020304" pitchFamily="18" charset="0"/>
                <a:cs typeface="Times New Roman" panose="02020603050405020304" pitchFamily="18" charset="0"/>
              </a:rPr>
              <a:t>Error</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p:txBody>
          <a:bodyPr/>
          <a:lstStyle/>
          <a:p>
            <a:pPr marL="0" indent="0">
              <a:buNone/>
            </a:pPr>
            <a:r>
              <a:rPr lang="tr-TR" dirty="0" smtClean="0">
                <a:latin typeface="Times New Roman" panose="02020603050405020304" pitchFamily="18" charset="0"/>
                <a:cs typeface="Times New Roman" panose="02020603050405020304" pitchFamily="18" charset="0"/>
              </a:rPr>
              <a:t>Çalışma </a:t>
            </a:r>
            <a:r>
              <a:rPr lang="tr-TR" dirty="0">
                <a:latin typeface="Times New Roman" panose="02020603050405020304" pitchFamily="18" charset="0"/>
                <a:cs typeface="Times New Roman" panose="02020603050405020304" pitchFamily="18" charset="0"/>
              </a:rPr>
              <a:t>zamanı hatası, bir programın düzgün çalışmasını engelleyen bir yazılım veya donanım sorunudur. Çalışma zamanı hataları, çalışmakta olduğunuz dosyadaki bilgileri kaybetmenize, dosyayla çalışmanızı engelleyen hataların oluşmasına (dosyanın bozulmasına) veya bir özelliği kullanmanızın engellenmesine yol açabilir. Çalışma zamanı hataları, uyumlu olmayan iki yazılım programı çalıştırıyorsanız, bilgisayarınızda bellek sorunları varsa veya bilgisayarınıza kötü amaçlı yazılımlar </a:t>
            </a:r>
          </a:p>
        </p:txBody>
      </p:sp>
    </p:spTree>
    <p:extLst>
      <p:ext uri="{BB962C8B-B14F-4D97-AF65-F5344CB8AC3E}">
        <p14:creationId xmlns:p14="http://schemas.microsoft.com/office/powerpoint/2010/main" val="24955323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latin typeface="Times New Roman" panose="02020603050405020304" pitchFamily="18" charset="0"/>
                <a:cs typeface="Times New Roman" panose="02020603050405020304" pitchFamily="18" charset="0"/>
              </a:rPr>
              <a:t>Syntax</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Error</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p:txBody>
          <a:bodyPr/>
          <a:lstStyle/>
          <a:p>
            <a:r>
              <a:rPr lang="tr-TR" dirty="0" err="1">
                <a:latin typeface="Times New Roman" panose="02020603050405020304" pitchFamily="18" charset="0"/>
                <a:cs typeface="Times New Roman" panose="02020603050405020304" pitchFamily="18" charset="0"/>
              </a:rPr>
              <a:t>Syntax</a:t>
            </a:r>
            <a:r>
              <a:rPr lang="tr-TR" dirty="0">
                <a:latin typeface="Times New Roman" panose="02020603050405020304" pitchFamily="18" charset="0"/>
                <a:cs typeface="Times New Roman" panose="02020603050405020304" pitchFamily="18" charset="0"/>
              </a:rPr>
              <a:t> hatası, bizim kod yazarken uymamız gereken kurallara uymadığımız zaman karşımıza çıkar. Buna örnek vermek gerekirse, </a:t>
            </a:r>
            <a:r>
              <a:rPr lang="tr-TR" dirty="0" err="1">
                <a:latin typeface="Times New Roman" panose="02020603050405020304" pitchFamily="18" charset="0"/>
                <a:cs typeface="Times New Roman" panose="02020603050405020304" pitchFamily="18" charset="0"/>
              </a:rPr>
              <a:t>string</a:t>
            </a:r>
            <a:r>
              <a:rPr lang="tr-TR" dirty="0">
                <a:latin typeface="Times New Roman" panose="02020603050405020304" pitchFamily="18" charset="0"/>
                <a:cs typeface="Times New Roman" panose="02020603050405020304" pitchFamily="18" charset="0"/>
              </a:rPr>
              <a:t> veri tiplerinin tırnak içinde yazılması gerekir. İşte bu noktada eğer, biz bu tırnaklardan birini koymayı unutursak burada bir yazım hatası yani </a:t>
            </a:r>
            <a:r>
              <a:rPr lang="tr-TR" dirty="0" err="1">
                <a:latin typeface="Times New Roman" panose="02020603050405020304" pitchFamily="18" charset="0"/>
                <a:cs typeface="Times New Roman" panose="02020603050405020304" pitchFamily="18" charset="0"/>
              </a:rPr>
              <a:t>syntax</a:t>
            </a:r>
            <a:r>
              <a:rPr lang="tr-TR" dirty="0">
                <a:latin typeface="Times New Roman" panose="02020603050405020304" pitchFamily="18" charset="0"/>
                <a:cs typeface="Times New Roman" panose="02020603050405020304" pitchFamily="18" charset="0"/>
              </a:rPr>
              <a:t> hatası yapmış oluruz.  </a:t>
            </a:r>
            <a:r>
              <a:rPr lang="tr-TR" dirty="0" err="1">
                <a:latin typeface="Times New Roman" panose="02020603050405020304" pitchFamily="18" charset="0"/>
                <a:cs typeface="Times New Roman" panose="02020603050405020304" pitchFamily="18" charset="0"/>
              </a:rPr>
              <a:t>Syntax</a:t>
            </a:r>
            <a:r>
              <a:rPr lang="tr-TR" dirty="0">
                <a:latin typeface="Times New Roman" panose="02020603050405020304" pitchFamily="18" charset="0"/>
                <a:cs typeface="Times New Roman" panose="02020603050405020304" pitchFamily="18" charset="0"/>
              </a:rPr>
              <a:t> hatasında Editor, biz hatalı kod satırından çıkar çıkmaz, kodu çalıştırmadan bir hata penceresi açar ve bize hatalı olduğumuzu gösterir.</a:t>
            </a:r>
          </a:p>
        </p:txBody>
      </p:sp>
    </p:spTree>
    <p:extLst>
      <p:ext uri="{BB962C8B-B14F-4D97-AF65-F5344CB8AC3E}">
        <p14:creationId xmlns:p14="http://schemas.microsoft.com/office/powerpoint/2010/main" val="35772547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latin typeface="Times New Roman" panose="02020603050405020304" pitchFamily="18" charset="0"/>
                <a:cs typeface="Times New Roman" panose="02020603050405020304" pitchFamily="18" charset="0"/>
              </a:rPr>
              <a:t>Compile</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Error</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p:txBody>
          <a:bodyPr/>
          <a:lstStyle/>
          <a:p>
            <a:pPr marL="0" indent="0">
              <a:buNone/>
            </a:pPr>
            <a:r>
              <a:rPr lang="tr-TR" dirty="0" err="1">
                <a:latin typeface="Times New Roman" panose="02020603050405020304" pitchFamily="18" charset="0"/>
                <a:cs typeface="Times New Roman" panose="02020603050405020304" pitchFamily="18" charset="0"/>
              </a:rPr>
              <a:t>Compile</a:t>
            </a:r>
            <a:r>
              <a:rPr lang="tr-TR" dirty="0">
                <a:latin typeface="Times New Roman" panose="02020603050405020304" pitchFamily="18" charset="0"/>
                <a:cs typeface="Times New Roman" panose="02020603050405020304" pitchFamily="18" charset="0"/>
              </a:rPr>
              <a:t> hatası, </a:t>
            </a:r>
            <a:r>
              <a:rPr lang="tr-TR" dirty="0" err="1">
                <a:latin typeface="Times New Roman" panose="02020603050405020304" pitchFamily="18" charset="0"/>
                <a:cs typeface="Times New Roman" panose="02020603050405020304" pitchFamily="18" charset="0"/>
              </a:rPr>
              <a:t>syntax</a:t>
            </a:r>
            <a:r>
              <a:rPr lang="tr-TR" dirty="0">
                <a:latin typeface="Times New Roman" panose="02020603050405020304" pitchFamily="18" charset="0"/>
                <a:cs typeface="Times New Roman" panose="02020603050405020304" pitchFamily="18" charset="0"/>
              </a:rPr>
              <a:t> hatasından farklı olarak, kodu çalıştırdıktan sonra farkına varabileceğiniz bir hatadır. Genellikle yanlış veya eksik yazılmış bir kelime sebep verir. </a:t>
            </a:r>
            <a:r>
              <a:rPr lang="tr-TR" dirty="0" err="1">
                <a:latin typeface="Times New Roman" panose="02020603050405020304" pitchFamily="18" charset="0"/>
                <a:cs typeface="Times New Roman" panose="02020603050405020304" pitchFamily="18" charset="0"/>
              </a:rPr>
              <a:t>Range</a:t>
            </a:r>
            <a:r>
              <a:rPr lang="tr-TR" dirty="0">
                <a:latin typeface="Times New Roman" panose="02020603050405020304" pitchFamily="18" charset="0"/>
                <a:cs typeface="Times New Roman" panose="02020603050405020304" pitchFamily="18" charset="0"/>
              </a:rPr>
              <a:t> yerine </a:t>
            </a:r>
            <a:r>
              <a:rPr lang="tr-TR" dirty="0" err="1">
                <a:latin typeface="Times New Roman" panose="02020603050405020304" pitchFamily="18" charset="0"/>
                <a:cs typeface="Times New Roman" panose="02020603050405020304" pitchFamily="18" charset="0"/>
              </a:rPr>
              <a:t>Rang</a:t>
            </a:r>
            <a:r>
              <a:rPr lang="tr-TR" dirty="0">
                <a:latin typeface="Times New Roman" panose="02020603050405020304" pitchFamily="18" charset="0"/>
                <a:cs typeface="Times New Roman" panose="02020603050405020304" pitchFamily="18" charset="0"/>
              </a:rPr>
              <a:t> gibi yada farklı harfe basma gibi küçük yanlışlıklar bu hatayı tetikler. </a:t>
            </a:r>
          </a:p>
        </p:txBody>
      </p:sp>
    </p:spTree>
    <p:extLst>
      <p:ext uri="{BB962C8B-B14F-4D97-AF65-F5344CB8AC3E}">
        <p14:creationId xmlns:p14="http://schemas.microsoft.com/office/powerpoint/2010/main" val="29046533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latin typeface="Times New Roman" panose="02020603050405020304" pitchFamily="18" charset="0"/>
                <a:cs typeface="Times New Roman" panose="02020603050405020304" pitchFamily="18" charset="0"/>
              </a:rPr>
              <a:t>Stack</a:t>
            </a:r>
            <a:r>
              <a:rPr lang="tr-TR" dirty="0" smtClean="0">
                <a:latin typeface="Times New Roman" panose="02020603050405020304" pitchFamily="18" charset="0"/>
                <a:cs typeface="Times New Roman" panose="02020603050405020304" pitchFamily="18" charset="0"/>
              </a:rPr>
              <a:t> ve </a:t>
            </a:r>
            <a:r>
              <a:rPr lang="tr-TR" dirty="0" err="1" smtClean="0">
                <a:latin typeface="Times New Roman" panose="02020603050405020304" pitchFamily="18" charset="0"/>
                <a:cs typeface="Times New Roman" panose="02020603050405020304" pitchFamily="18" charset="0"/>
              </a:rPr>
              <a:t>Heap</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p:txBody>
          <a:bodyPr>
            <a:normAutofit fontScale="85000" lnSpcReduction="10000"/>
          </a:bodyPr>
          <a:lstStyle/>
          <a:p>
            <a:r>
              <a:rPr lang="tr-TR" dirty="0" err="1">
                <a:latin typeface="Times New Roman" panose="02020603050405020304" pitchFamily="18" charset="0"/>
                <a:cs typeface="Times New Roman" panose="02020603050405020304" pitchFamily="18" charset="0"/>
              </a:rPr>
              <a:t>Stack</a:t>
            </a:r>
            <a:r>
              <a:rPr lang="tr-TR" dirty="0">
                <a:latin typeface="Times New Roman" panose="02020603050405020304" pitchFamily="18" charset="0"/>
                <a:cs typeface="Times New Roman" panose="02020603050405020304" pitchFamily="18" charset="0"/>
              </a:rPr>
              <a:t> ve </a:t>
            </a:r>
            <a:r>
              <a:rPr lang="tr-TR" dirty="0" err="1">
                <a:latin typeface="Times New Roman" panose="02020603050405020304" pitchFamily="18" charset="0"/>
                <a:cs typeface="Times New Roman" panose="02020603050405020304" pitchFamily="18" charset="0"/>
              </a:rPr>
              <a:t>Heap</a:t>
            </a:r>
            <a:r>
              <a:rPr lang="tr-TR" dirty="0">
                <a:latin typeface="Times New Roman" panose="02020603050405020304" pitchFamily="18" charset="0"/>
                <a:cs typeface="Times New Roman" panose="02020603050405020304" pitchFamily="18" charset="0"/>
              </a:rPr>
              <a:t> </a:t>
            </a:r>
            <a:r>
              <a:rPr lang="tr-TR" dirty="0" smtClean="0">
                <a:latin typeface="Times New Roman" panose="02020603050405020304" pitchFamily="18" charset="0"/>
                <a:cs typeface="Times New Roman" panose="02020603050405020304" pitchFamily="18" charset="0"/>
              </a:rPr>
              <a:t>bellek </a:t>
            </a:r>
            <a:r>
              <a:rPr lang="tr-TR" dirty="0">
                <a:latin typeface="Times New Roman" panose="02020603050405020304" pitchFamily="18" charset="0"/>
                <a:cs typeface="Times New Roman" panose="02020603050405020304" pitchFamily="18" charset="0"/>
              </a:rPr>
              <a:t>(</a:t>
            </a:r>
            <a:r>
              <a:rPr lang="tr-TR" dirty="0" err="1">
                <a:latin typeface="Times New Roman" panose="02020603050405020304" pitchFamily="18" charset="0"/>
                <a:cs typeface="Times New Roman" panose="02020603050405020304" pitchFamily="18" charset="0"/>
              </a:rPr>
              <a:t>RAM’de</a:t>
            </a:r>
            <a:r>
              <a:rPr lang="tr-TR" dirty="0">
                <a:latin typeface="Times New Roman" panose="02020603050405020304" pitchFamily="18" charset="0"/>
                <a:cs typeface="Times New Roman" panose="02020603050405020304" pitchFamily="18" charset="0"/>
              </a:rPr>
              <a:t>) bulunan mantıksal yapılardır . Değer tip (</a:t>
            </a:r>
            <a:r>
              <a:rPr lang="tr-TR" dirty="0" err="1">
                <a:latin typeface="Times New Roman" panose="02020603050405020304" pitchFamily="18" charset="0"/>
                <a:cs typeface="Times New Roman" panose="02020603050405020304" pitchFamily="18" charset="0"/>
              </a:rPr>
              <a:t>value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type</a:t>
            </a:r>
            <a:r>
              <a:rPr lang="tr-TR" dirty="0">
                <a:latin typeface="Times New Roman" panose="02020603050405020304" pitchFamily="18" charset="0"/>
                <a:cs typeface="Times New Roman" panose="02020603050405020304" pitchFamily="18" charset="0"/>
              </a:rPr>
              <a:t>) dediğimiz </a:t>
            </a:r>
            <a:r>
              <a:rPr lang="tr-TR" dirty="0" err="1">
                <a:latin typeface="Times New Roman" panose="02020603050405020304" pitchFamily="18" charset="0"/>
                <a:cs typeface="Times New Roman" panose="02020603050405020304" pitchFamily="18" charset="0"/>
              </a:rPr>
              <a:t>int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short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byte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long</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decimal</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double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float</a:t>
            </a:r>
            <a:r>
              <a:rPr lang="tr-TR" dirty="0">
                <a:latin typeface="Times New Roman" panose="02020603050405020304" pitchFamily="18" charset="0"/>
                <a:cs typeface="Times New Roman" panose="02020603050405020304" pitchFamily="18" charset="0"/>
              </a:rPr>
              <a:t> gibi tipler </a:t>
            </a:r>
            <a:r>
              <a:rPr lang="tr-TR" dirty="0" err="1">
                <a:latin typeface="Times New Roman" panose="02020603050405020304" pitchFamily="18" charset="0"/>
                <a:cs typeface="Times New Roman" panose="02020603050405020304" pitchFamily="18" charset="0"/>
              </a:rPr>
              <a:t>stackte</a:t>
            </a:r>
            <a:r>
              <a:rPr lang="tr-TR" dirty="0">
                <a:latin typeface="Times New Roman" panose="02020603050405020304" pitchFamily="18" charset="0"/>
                <a:cs typeface="Times New Roman" panose="02020603050405020304" pitchFamily="18" charset="0"/>
              </a:rPr>
              <a:t> tutulur. </a:t>
            </a:r>
            <a:r>
              <a:rPr lang="tr-TR" dirty="0" err="1">
                <a:latin typeface="Times New Roman" panose="02020603050405020304" pitchFamily="18" charset="0"/>
                <a:cs typeface="Times New Roman" panose="02020603050405020304" pitchFamily="18" charset="0"/>
              </a:rPr>
              <a:t>Stackte</a:t>
            </a:r>
            <a:r>
              <a:rPr lang="tr-TR" dirty="0">
                <a:latin typeface="Times New Roman" panose="02020603050405020304" pitchFamily="18" charset="0"/>
                <a:cs typeface="Times New Roman" panose="02020603050405020304" pitchFamily="18" charset="0"/>
              </a:rPr>
              <a:t> veriler üst üste (LIFO– </a:t>
            </a:r>
            <a:r>
              <a:rPr lang="tr-TR" dirty="0" err="1">
                <a:latin typeface="Times New Roman" panose="02020603050405020304" pitchFamily="18" charset="0"/>
                <a:cs typeface="Times New Roman" panose="02020603050405020304" pitchFamily="18" charset="0"/>
              </a:rPr>
              <a:t>Last</a:t>
            </a:r>
            <a:r>
              <a:rPr lang="tr-TR" dirty="0">
                <a:latin typeface="Times New Roman" panose="02020603050405020304" pitchFamily="18" charset="0"/>
                <a:cs typeface="Times New Roman" panose="02020603050405020304" pitchFamily="18" charset="0"/>
              </a:rPr>
              <a:t> in First </a:t>
            </a:r>
            <a:r>
              <a:rPr lang="tr-TR" dirty="0" err="1">
                <a:latin typeface="Times New Roman" panose="02020603050405020304" pitchFamily="18" charset="0"/>
                <a:cs typeface="Times New Roman" panose="02020603050405020304" pitchFamily="18" charset="0"/>
              </a:rPr>
              <a:t>out</a:t>
            </a:r>
            <a:r>
              <a:rPr lang="tr-TR" dirty="0">
                <a:latin typeface="Times New Roman" panose="02020603050405020304" pitchFamily="18" charset="0"/>
                <a:cs typeface="Times New Roman" panose="02020603050405020304" pitchFamily="18" charset="0"/>
              </a:rPr>
              <a:t>) mantığında dizilir ve sırası gelmeden aradaki bir değer ile işlem yapılamaz. Class </a:t>
            </a:r>
            <a:r>
              <a:rPr lang="tr-TR" dirty="0" err="1">
                <a:latin typeface="Times New Roman" panose="02020603050405020304" pitchFamily="18" charset="0"/>
                <a:cs typeface="Times New Roman" panose="02020603050405020304" pitchFamily="18" charset="0"/>
              </a:rPr>
              <a:t>type</a:t>
            </a:r>
            <a:r>
              <a:rPr lang="tr-TR" dirty="0">
                <a:latin typeface="Times New Roman" panose="02020603050405020304" pitchFamily="18" charset="0"/>
                <a:cs typeface="Times New Roman" panose="02020603050405020304" pitchFamily="18" charset="0"/>
              </a:rPr>
              <a:t> (Sınıf tipi) değişkenler referans tiplerdir referans ettikleri model (referans) </a:t>
            </a:r>
            <a:r>
              <a:rPr lang="tr-TR" dirty="0" err="1">
                <a:latin typeface="Times New Roman" panose="02020603050405020304" pitchFamily="18" charset="0"/>
                <a:cs typeface="Times New Roman" panose="02020603050405020304" pitchFamily="18" charset="0"/>
              </a:rPr>
              <a:t>stackte</a:t>
            </a:r>
            <a:r>
              <a:rPr lang="tr-TR" dirty="0">
                <a:latin typeface="Times New Roman" panose="02020603050405020304" pitchFamily="18" charset="0"/>
                <a:cs typeface="Times New Roman" panose="02020603050405020304" pitchFamily="18" charset="0"/>
              </a:rPr>
              <a:t> değerleri ise </a:t>
            </a:r>
            <a:r>
              <a:rPr lang="tr-TR" dirty="0" err="1">
                <a:latin typeface="Times New Roman" panose="02020603050405020304" pitchFamily="18" charset="0"/>
                <a:cs typeface="Times New Roman" panose="02020603050405020304" pitchFamily="18" charset="0"/>
              </a:rPr>
              <a:t>heapde</a:t>
            </a:r>
            <a:r>
              <a:rPr lang="tr-TR" dirty="0">
                <a:latin typeface="Times New Roman" panose="02020603050405020304" pitchFamily="18" charset="0"/>
                <a:cs typeface="Times New Roman" panose="02020603050405020304" pitchFamily="18" charset="0"/>
              </a:rPr>
              <a:t> saklanır</a:t>
            </a:r>
            <a:r>
              <a:rPr lang="tr-TR" dirty="0" smtClean="0">
                <a:latin typeface="Times New Roman" panose="02020603050405020304" pitchFamily="18" charset="0"/>
                <a:cs typeface="Times New Roman" panose="02020603050405020304" pitchFamily="18" charset="0"/>
              </a:rPr>
              <a:t>.</a:t>
            </a:r>
          </a:p>
          <a:p>
            <a:endParaRPr lang="tr-TR" dirty="0">
              <a:latin typeface="Times New Roman" panose="02020603050405020304" pitchFamily="18" charset="0"/>
              <a:cs typeface="Times New Roman" panose="02020603050405020304" pitchFamily="18" charset="0"/>
            </a:endParaRPr>
          </a:p>
          <a:p>
            <a:r>
              <a:rPr lang="tr-TR" dirty="0" smtClean="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int</a:t>
            </a:r>
            <a:r>
              <a:rPr lang="tr-TR" dirty="0">
                <a:latin typeface="Times New Roman" panose="02020603050405020304" pitchFamily="18" charset="0"/>
                <a:cs typeface="Times New Roman" panose="02020603050405020304" pitchFamily="18" charset="0"/>
              </a:rPr>
              <a:t> a=5 </a:t>
            </a:r>
            <a:endParaRPr lang="tr-TR" dirty="0" smtClean="0">
              <a:latin typeface="Times New Roman" panose="02020603050405020304" pitchFamily="18" charset="0"/>
              <a:cs typeface="Times New Roman" panose="02020603050405020304" pitchFamily="18" charset="0"/>
            </a:endParaRPr>
          </a:p>
          <a:p>
            <a:r>
              <a:rPr lang="tr-TR" dirty="0" err="1" smtClean="0">
                <a:latin typeface="Times New Roman" panose="02020603050405020304" pitchFamily="18" charset="0"/>
                <a:cs typeface="Times New Roman" panose="02020603050405020304" pitchFamily="18" charset="0"/>
              </a:rPr>
              <a:t>int</a:t>
            </a:r>
            <a:r>
              <a:rPr lang="tr-TR" dirty="0" smtClean="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b=a </a:t>
            </a:r>
            <a:endParaRPr lang="tr-TR" dirty="0" smtClean="0">
              <a:latin typeface="Times New Roman" panose="02020603050405020304" pitchFamily="18" charset="0"/>
              <a:cs typeface="Times New Roman" panose="02020603050405020304" pitchFamily="18" charset="0"/>
            </a:endParaRPr>
          </a:p>
          <a:p>
            <a:r>
              <a:rPr lang="tr-TR" dirty="0" smtClean="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a ve b 5'e </a:t>
            </a:r>
            <a:r>
              <a:rPr lang="tr-TR" dirty="0" smtClean="0">
                <a:latin typeface="Times New Roman" panose="02020603050405020304" pitchFamily="18" charset="0"/>
                <a:cs typeface="Times New Roman" panose="02020603050405020304" pitchFamily="18" charset="0"/>
              </a:rPr>
              <a:t>eşit</a:t>
            </a:r>
          </a:p>
          <a:p>
            <a:r>
              <a:rPr lang="tr-TR" dirty="0" smtClean="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int</a:t>
            </a:r>
            <a:r>
              <a:rPr lang="tr-TR" dirty="0">
                <a:latin typeface="Times New Roman" panose="02020603050405020304" pitchFamily="18" charset="0"/>
                <a:cs typeface="Times New Roman" panose="02020603050405020304" pitchFamily="18" charset="0"/>
              </a:rPr>
              <a:t> </a:t>
            </a:r>
            <a:r>
              <a:rPr lang="tr-TR" dirty="0" smtClean="0">
                <a:latin typeface="Times New Roman" panose="02020603050405020304" pitchFamily="18" charset="0"/>
                <a:cs typeface="Times New Roman" panose="02020603050405020304" pitchFamily="18" charset="0"/>
              </a:rPr>
              <a:t>a=2</a:t>
            </a:r>
          </a:p>
          <a:p>
            <a:r>
              <a:rPr lang="tr-TR" dirty="0" smtClean="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 a=2 b=5</a:t>
            </a:r>
          </a:p>
        </p:txBody>
      </p:sp>
    </p:spTree>
    <p:extLst>
      <p:ext uri="{BB962C8B-B14F-4D97-AF65-F5344CB8AC3E}">
        <p14:creationId xmlns:p14="http://schemas.microsoft.com/office/powerpoint/2010/main" val="29797006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r>
              <a:rPr lang="es-ES" dirty="0"/>
              <a:t>int[] a = [1,3,4</a:t>
            </a:r>
            <a:r>
              <a:rPr lang="es-ES" dirty="0" smtClean="0"/>
              <a:t>]</a:t>
            </a:r>
            <a:endParaRPr lang="tr-TR" dirty="0" smtClean="0"/>
          </a:p>
          <a:p>
            <a:r>
              <a:rPr lang="es-ES" dirty="0" smtClean="0"/>
              <a:t> </a:t>
            </a:r>
            <a:r>
              <a:rPr lang="es-ES" dirty="0"/>
              <a:t>int[] </a:t>
            </a:r>
            <a:r>
              <a:rPr lang="es-ES" dirty="0" smtClean="0"/>
              <a:t>b=a</a:t>
            </a:r>
            <a:endParaRPr lang="tr-TR" dirty="0" smtClean="0"/>
          </a:p>
          <a:p>
            <a:r>
              <a:rPr lang="es-ES" dirty="0" smtClean="0"/>
              <a:t> </a:t>
            </a:r>
            <a:r>
              <a:rPr lang="es-ES" dirty="0"/>
              <a:t>// a ve b [1,3,4</a:t>
            </a:r>
            <a:r>
              <a:rPr lang="es-ES" dirty="0" smtClean="0"/>
              <a:t>]</a:t>
            </a:r>
            <a:endParaRPr lang="tr-TR" dirty="0" smtClean="0"/>
          </a:p>
          <a:p>
            <a:r>
              <a:rPr lang="es-ES" dirty="0" smtClean="0"/>
              <a:t> </a:t>
            </a:r>
            <a:r>
              <a:rPr lang="es-ES" dirty="0"/>
              <a:t>a[0]=</a:t>
            </a:r>
            <a:r>
              <a:rPr lang="es-ES" dirty="0" smtClean="0"/>
              <a:t>7</a:t>
            </a:r>
            <a:endParaRPr lang="tr-TR" dirty="0" smtClean="0"/>
          </a:p>
          <a:p>
            <a:r>
              <a:rPr lang="es-ES" dirty="0" smtClean="0"/>
              <a:t> </a:t>
            </a:r>
            <a:r>
              <a:rPr lang="es-ES" dirty="0"/>
              <a:t>// a ve b [7,3,4]</a:t>
            </a:r>
            <a:endParaRPr lang="tr-TR" dirty="0"/>
          </a:p>
        </p:txBody>
      </p:sp>
    </p:spTree>
    <p:extLst>
      <p:ext uri="{BB962C8B-B14F-4D97-AF65-F5344CB8AC3E}">
        <p14:creationId xmlns:p14="http://schemas.microsoft.com/office/powerpoint/2010/main" val="7094453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normAutofit/>
          </a:bodyPr>
          <a:lstStyle/>
          <a:p>
            <a:r>
              <a:rPr lang="tr-TR" dirty="0">
                <a:latin typeface="Times New Roman" panose="02020603050405020304" pitchFamily="18" charset="0"/>
                <a:cs typeface="Times New Roman" panose="02020603050405020304" pitchFamily="18" charset="0"/>
              </a:rPr>
              <a:t>Buna bağlı olarak </a:t>
            </a:r>
            <a:r>
              <a:rPr lang="tr-TR" dirty="0" err="1">
                <a:latin typeface="Times New Roman" panose="02020603050405020304" pitchFamily="18" charset="0"/>
                <a:cs typeface="Times New Roman" panose="02020603050405020304" pitchFamily="18" charset="0"/>
              </a:rPr>
              <a:t>heapde</a:t>
            </a:r>
            <a:r>
              <a:rPr lang="tr-TR" dirty="0">
                <a:latin typeface="Times New Roman" panose="02020603050405020304" pitchFamily="18" charset="0"/>
                <a:cs typeface="Times New Roman" panose="02020603050405020304" pitchFamily="18" charset="0"/>
              </a:rPr>
              <a:t> yer alan bir veriye erişmek </a:t>
            </a:r>
            <a:r>
              <a:rPr lang="tr-TR" dirty="0" err="1">
                <a:latin typeface="Times New Roman" panose="02020603050405020304" pitchFamily="18" charset="0"/>
                <a:cs typeface="Times New Roman" panose="02020603050405020304" pitchFamily="18" charset="0"/>
              </a:rPr>
              <a:t>stackte</a:t>
            </a:r>
            <a:r>
              <a:rPr lang="tr-TR" dirty="0">
                <a:latin typeface="Times New Roman" panose="02020603050405020304" pitchFamily="18" charset="0"/>
                <a:cs typeface="Times New Roman" panose="02020603050405020304" pitchFamily="18" charset="0"/>
              </a:rPr>
              <a:t> yer alan bir veriye erişmeye göre daha maliyetli bir işlemdir. Başka bir fark ise </a:t>
            </a:r>
            <a:r>
              <a:rPr lang="tr-TR" dirty="0" err="1">
                <a:latin typeface="Times New Roman" panose="02020603050405020304" pitchFamily="18" charset="0"/>
                <a:cs typeface="Times New Roman" panose="02020603050405020304" pitchFamily="18" charset="0"/>
              </a:rPr>
              <a:t>stackteki</a:t>
            </a:r>
            <a:r>
              <a:rPr lang="tr-TR" dirty="0">
                <a:latin typeface="Times New Roman" panose="02020603050405020304" pitchFamily="18" charset="0"/>
                <a:cs typeface="Times New Roman" panose="02020603050405020304" pitchFamily="18" charset="0"/>
              </a:rPr>
              <a:t> veri hemen silinirken </a:t>
            </a:r>
            <a:r>
              <a:rPr lang="tr-TR" dirty="0" err="1">
                <a:latin typeface="Times New Roman" panose="02020603050405020304" pitchFamily="18" charset="0"/>
                <a:cs typeface="Times New Roman" panose="02020603050405020304" pitchFamily="18" charset="0"/>
              </a:rPr>
              <a:t>heapdeki</a:t>
            </a:r>
            <a:r>
              <a:rPr lang="tr-TR" dirty="0">
                <a:latin typeface="Times New Roman" panose="02020603050405020304" pitchFamily="18" charset="0"/>
                <a:cs typeface="Times New Roman" panose="02020603050405020304" pitchFamily="18" charset="0"/>
              </a:rPr>
              <a:t> veri </a:t>
            </a:r>
            <a:r>
              <a:rPr lang="tr-TR" dirty="0" err="1">
                <a:latin typeface="Times New Roman" panose="02020603050405020304" pitchFamily="18" charset="0"/>
                <a:cs typeface="Times New Roman" panose="02020603050405020304" pitchFamily="18" charset="0"/>
              </a:rPr>
              <a:t>Garbage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Collector</a:t>
            </a:r>
            <a:r>
              <a:rPr lang="tr-TR" dirty="0">
                <a:latin typeface="Times New Roman" panose="02020603050405020304" pitchFamily="18" charset="0"/>
                <a:cs typeface="Times New Roman" panose="02020603050405020304" pitchFamily="18" charset="0"/>
              </a:rPr>
              <a:t> algoritmasına bağlıdır. </a:t>
            </a:r>
            <a:r>
              <a:rPr lang="tr-TR" dirty="0" err="1">
                <a:latin typeface="Times New Roman" panose="02020603050405020304" pitchFamily="18" charset="0"/>
                <a:cs typeface="Times New Roman" panose="02020603050405020304" pitchFamily="18" charset="0"/>
              </a:rPr>
              <a:t>Stack</a:t>
            </a:r>
            <a:r>
              <a:rPr lang="tr-TR" dirty="0">
                <a:latin typeface="Times New Roman" panose="02020603050405020304" pitchFamily="18" charset="0"/>
                <a:cs typeface="Times New Roman" panose="02020603050405020304" pitchFamily="18" charset="0"/>
              </a:rPr>
              <a:t> bellekten statik olarak yer tahsisi için kullanılırken, </a:t>
            </a:r>
            <a:r>
              <a:rPr lang="tr-TR" dirty="0" err="1">
                <a:latin typeface="Times New Roman" panose="02020603050405020304" pitchFamily="18" charset="0"/>
                <a:cs typeface="Times New Roman" panose="02020603050405020304" pitchFamily="18" charset="0"/>
              </a:rPr>
              <a:t>Heap</a:t>
            </a:r>
            <a:r>
              <a:rPr lang="tr-TR" dirty="0">
                <a:latin typeface="Times New Roman" panose="02020603050405020304" pitchFamily="18" charset="0"/>
                <a:cs typeface="Times New Roman" panose="02020603050405020304" pitchFamily="18" charset="0"/>
              </a:rPr>
              <a:t> dinamik olarak yer tahsisi etmeyi sağlar. Her ikisi de Ram bölgesinde bulunur. </a:t>
            </a:r>
            <a:r>
              <a:rPr lang="tr-TR" dirty="0" err="1">
                <a:latin typeface="Times New Roman" panose="02020603050405020304" pitchFamily="18" charset="0"/>
                <a:cs typeface="Times New Roman" panose="02020603050405020304" pitchFamily="18" charset="0"/>
              </a:rPr>
              <a:t>Stack’te</a:t>
            </a:r>
            <a:r>
              <a:rPr lang="tr-TR" dirty="0">
                <a:latin typeface="Times New Roman" panose="02020603050405020304" pitchFamily="18" charset="0"/>
                <a:cs typeface="Times New Roman" panose="02020603050405020304" pitchFamily="18" charset="0"/>
              </a:rPr>
              <a:t> yer alan veriler direk bellek içine </a:t>
            </a:r>
            <a:r>
              <a:rPr lang="tr-TR" dirty="0" err="1">
                <a:latin typeface="Times New Roman" panose="02020603050405020304" pitchFamily="18" charset="0"/>
                <a:cs typeface="Times New Roman" panose="02020603050405020304" pitchFamily="18" charset="0"/>
              </a:rPr>
              <a:t>yerleşt</a:t>
            </a:r>
            <a:endParaRPr lang="tr-TR" dirty="0">
              <a:latin typeface="Times New Roman" panose="02020603050405020304" pitchFamily="18" charset="0"/>
              <a:cs typeface="Times New Roman" panose="02020603050405020304" pitchFamily="18" charset="0"/>
            </a:endParaRPr>
          </a:p>
          <a:p>
            <a:r>
              <a:rPr lang="tr-TR" dirty="0">
                <a:latin typeface="Times New Roman" panose="02020603050405020304" pitchFamily="18" charset="0"/>
                <a:cs typeface="Times New Roman" panose="02020603050405020304" pitchFamily="18" charset="0"/>
              </a:rPr>
              <a:t>yerleştirilir dolayısıyla erişimi çok hızlıdır. </a:t>
            </a:r>
            <a:r>
              <a:rPr lang="tr-TR" dirty="0" err="1">
                <a:latin typeface="Times New Roman" panose="02020603050405020304" pitchFamily="18" charset="0"/>
                <a:cs typeface="Times New Roman" panose="02020603050405020304" pitchFamily="18" charset="0"/>
              </a:rPr>
              <a:t>Heap</a:t>
            </a:r>
            <a:r>
              <a:rPr lang="tr-TR" dirty="0">
                <a:latin typeface="Times New Roman" panose="02020603050405020304" pitchFamily="18" charset="0"/>
                <a:cs typeface="Times New Roman" panose="02020603050405020304" pitchFamily="18" charset="0"/>
              </a:rPr>
              <a:t> ise </a:t>
            </a:r>
            <a:r>
              <a:rPr lang="tr-TR" dirty="0" err="1">
                <a:latin typeface="Times New Roman" panose="02020603050405020304" pitchFamily="18" charset="0"/>
                <a:cs typeface="Times New Roman" panose="02020603050405020304" pitchFamily="18" charset="0"/>
              </a:rPr>
              <a:t>runtime</a:t>
            </a:r>
            <a:r>
              <a:rPr lang="tr-TR" dirty="0">
                <a:latin typeface="Times New Roman" panose="02020603050405020304" pitchFamily="18" charset="0"/>
                <a:cs typeface="Times New Roman" panose="02020603050405020304" pitchFamily="18" charset="0"/>
              </a:rPr>
              <a:t> (çalışma zamanı) anında kullanılırlar ve dağınık bir bellek göz yapısı olduğu için erişimi </a:t>
            </a:r>
            <a:r>
              <a:rPr lang="tr-TR" dirty="0" err="1">
                <a:latin typeface="Times New Roman" panose="02020603050405020304" pitchFamily="18" charset="0"/>
                <a:cs typeface="Times New Roman" panose="02020603050405020304" pitchFamily="18" charset="0"/>
              </a:rPr>
              <a:t>stack</a:t>
            </a:r>
            <a:r>
              <a:rPr lang="tr-TR" dirty="0">
                <a:latin typeface="Times New Roman" panose="02020603050405020304" pitchFamily="18" charset="0"/>
                <a:cs typeface="Times New Roman" panose="02020603050405020304" pitchFamily="18" charset="0"/>
              </a:rPr>
              <a:t> kadar kolay olmaz dolayısıyla yavaş çalışır.</a:t>
            </a:r>
          </a:p>
          <a:p>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56114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Compiler</a:t>
            </a:r>
            <a:endParaRPr lang="tr-TR" dirty="0"/>
          </a:p>
        </p:txBody>
      </p:sp>
      <p:sp>
        <p:nvSpPr>
          <p:cNvPr id="3" name="İçerik Yer Tutucusu 2"/>
          <p:cNvSpPr>
            <a:spLocks noGrp="1"/>
          </p:cNvSpPr>
          <p:nvPr>
            <p:ph idx="1"/>
          </p:nvPr>
        </p:nvSpPr>
        <p:spPr/>
        <p:txBody>
          <a:bodyPr/>
          <a:lstStyle/>
          <a:p>
            <a:r>
              <a:rPr lang="tr-TR" dirty="0"/>
              <a:t>Compiler(Derleyici): Geliştiricilerin herhangi bir programlama dilini kullanarak yazdığı kaynak kodu bilgisayarın anlayabileceği makine diline yani 0 ve 1’lere çeviren aracı yazılımdır</a:t>
            </a:r>
            <a:r>
              <a:rPr lang="tr-TR" dirty="0" smtClean="0"/>
              <a:t>.</a:t>
            </a:r>
          </a:p>
          <a:p>
            <a:r>
              <a:rPr lang="tr-TR" dirty="0"/>
              <a:t>Derleyici sayesinde geliştiriciler farklı programlama dillerini kullanarak aynı işlevi yerine getiren yazılımlar üretebilirler. Üstelik </a:t>
            </a:r>
            <a:r>
              <a:rPr lang="tr-TR" dirty="0" err="1"/>
              <a:t>Compiler’ların</a:t>
            </a:r>
            <a:r>
              <a:rPr lang="tr-TR" dirty="0"/>
              <a:t> varlığı, çok fazla programlama dilinin olmasına ve geliştiricilerin alternatif dillerle çalışmasına yardımcı olmaktadır.</a:t>
            </a:r>
          </a:p>
        </p:txBody>
      </p:sp>
    </p:spTree>
    <p:extLst>
      <p:ext uri="{BB962C8B-B14F-4D97-AF65-F5344CB8AC3E}">
        <p14:creationId xmlns:p14="http://schemas.microsoft.com/office/powerpoint/2010/main" val="1907707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latin typeface="Times New Roman" panose="02020603050405020304" pitchFamily="18" charset="0"/>
                <a:cs typeface="Times New Roman" panose="02020603050405020304" pitchFamily="18" charset="0"/>
              </a:rPr>
              <a:t>Http Durum Kodları</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p:txBody>
          <a:bodyPr>
            <a:normAutofit lnSpcReduction="10000"/>
          </a:bodyPr>
          <a:lstStyle/>
          <a:p>
            <a:pPr marL="0" indent="0">
              <a:buNone/>
            </a:pPr>
            <a:r>
              <a:rPr lang="tr-TR" dirty="0">
                <a:latin typeface="Times New Roman" panose="02020603050405020304" pitchFamily="18" charset="0"/>
                <a:cs typeface="Times New Roman" panose="02020603050405020304" pitchFamily="18" charset="0"/>
              </a:rPr>
              <a:t>İstemci bir sunucu içeriğine HTTP kullanarak ulaşmaya çalıştığında sunucu yanıtın durumunu belirten bir sayısal kod gönderir. Bazı durumlarda  HTTP durum kodu (HTTP </a:t>
            </a:r>
            <a:r>
              <a:rPr lang="tr-TR" dirty="0" err="1">
                <a:latin typeface="Times New Roman" panose="02020603050405020304" pitchFamily="18" charset="0"/>
                <a:cs typeface="Times New Roman" panose="02020603050405020304" pitchFamily="18" charset="0"/>
              </a:rPr>
              <a:t>Status</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Code</a:t>
            </a:r>
            <a:r>
              <a:rPr lang="tr-TR" dirty="0">
                <a:latin typeface="Times New Roman" panose="02020603050405020304" pitchFamily="18" charset="0"/>
                <a:cs typeface="Times New Roman" panose="02020603050405020304" pitchFamily="18" charset="0"/>
              </a:rPr>
              <a:t>) istemcinin tarayıcısında da gösterilebilir </a:t>
            </a:r>
            <a:r>
              <a:rPr lang="tr-TR" dirty="0" err="1">
                <a:latin typeface="Times New Roman" panose="02020603050405020304" pitchFamily="18" charset="0"/>
                <a:cs typeface="Times New Roman" panose="02020603050405020304" pitchFamily="18" charset="0"/>
              </a:rPr>
              <a:t>Örn</a:t>
            </a:r>
            <a:r>
              <a:rPr lang="tr-TR" dirty="0">
                <a:latin typeface="Times New Roman" panose="02020603050405020304" pitchFamily="18" charset="0"/>
                <a:cs typeface="Times New Roman" panose="02020603050405020304" pitchFamily="18" charset="0"/>
              </a:rPr>
              <a:t>; 200, 301, 302, 404 ve 500 kodları en yaygın olanlardır</a:t>
            </a:r>
            <a:r>
              <a:rPr lang="tr-TR" dirty="0" smtClean="0">
                <a:latin typeface="Times New Roman" panose="02020603050405020304" pitchFamily="18" charset="0"/>
                <a:cs typeface="Times New Roman" panose="02020603050405020304" pitchFamily="18" charset="0"/>
              </a:rPr>
              <a:t>.</a:t>
            </a:r>
          </a:p>
          <a:p>
            <a:pPr marL="0" indent="0">
              <a:buNone/>
            </a:pPr>
            <a:r>
              <a:rPr lang="tr-TR" b="1" dirty="0">
                <a:latin typeface="Times New Roman" panose="02020603050405020304" pitchFamily="18" charset="0"/>
                <a:cs typeface="Times New Roman" panose="02020603050405020304" pitchFamily="18" charset="0"/>
              </a:rPr>
              <a:t>Durum </a:t>
            </a:r>
            <a:r>
              <a:rPr lang="tr-TR" b="1" dirty="0" smtClean="0">
                <a:latin typeface="Times New Roman" panose="02020603050405020304" pitchFamily="18" charset="0"/>
                <a:cs typeface="Times New Roman" panose="02020603050405020304" pitchFamily="18" charset="0"/>
              </a:rPr>
              <a:t>kodları 1’den </a:t>
            </a:r>
            <a:r>
              <a:rPr lang="tr-TR" b="1" dirty="0">
                <a:latin typeface="Times New Roman" panose="02020603050405020304" pitchFamily="18" charset="0"/>
                <a:cs typeface="Times New Roman" panose="02020603050405020304" pitchFamily="18" charset="0"/>
              </a:rPr>
              <a:t>5’e kadar gruplandırılmıştır.</a:t>
            </a:r>
            <a:endParaRPr lang="tr-TR" dirty="0">
              <a:latin typeface="Times New Roman" panose="02020603050405020304" pitchFamily="18" charset="0"/>
              <a:cs typeface="Times New Roman" panose="02020603050405020304" pitchFamily="18" charset="0"/>
            </a:endParaRPr>
          </a:p>
          <a:p>
            <a:pPr marL="0" indent="0">
              <a:buNone/>
            </a:pPr>
            <a:r>
              <a:rPr lang="tr-TR" dirty="0">
                <a:latin typeface="Times New Roman" panose="02020603050405020304" pitchFamily="18" charset="0"/>
                <a:cs typeface="Times New Roman" panose="02020603050405020304" pitchFamily="18" charset="0"/>
              </a:rPr>
              <a:t>1xx     Bilgi</a:t>
            </a:r>
            <a:br>
              <a:rPr lang="tr-TR" dirty="0">
                <a:latin typeface="Times New Roman" panose="02020603050405020304" pitchFamily="18" charset="0"/>
                <a:cs typeface="Times New Roman" panose="02020603050405020304" pitchFamily="18" charset="0"/>
              </a:rPr>
            </a:br>
            <a:r>
              <a:rPr lang="tr-TR" dirty="0">
                <a:latin typeface="Times New Roman" panose="02020603050405020304" pitchFamily="18" charset="0"/>
                <a:cs typeface="Times New Roman" panose="02020603050405020304" pitchFamily="18" charset="0"/>
              </a:rPr>
              <a:t>2xx     Başarı</a:t>
            </a:r>
            <a:br>
              <a:rPr lang="tr-TR" dirty="0">
                <a:latin typeface="Times New Roman" panose="02020603050405020304" pitchFamily="18" charset="0"/>
                <a:cs typeface="Times New Roman" panose="02020603050405020304" pitchFamily="18" charset="0"/>
              </a:rPr>
            </a:br>
            <a:r>
              <a:rPr lang="tr-TR" dirty="0">
                <a:latin typeface="Times New Roman" panose="02020603050405020304" pitchFamily="18" charset="0"/>
                <a:cs typeface="Times New Roman" panose="02020603050405020304" pitchFamily="18" charset="0"/>
              </a:rPr>
              <a:t>3xx     Yönlendirme</a:t>
            </a:r>
            <a:br>
              <a:rPr lang="tr-TR" dirty="0">
                <a:latin typeface="Times New Roman" panose="02020603050405020304" pitchFamily="18" charset="0"/>
                <a:cs typeface="Times New Roman" panose="02020603050405020304" pitchFamily="18" charset="0"/>
              </a:rPr>
            </a:br>
            <a:r>
              <a:rPr lang="tr-TR" dirty="0">
                <a:latin typeface="Times New Roman" panose="02020603050405020304" pitchFamily="18" charset="0"/>
                <a:cs typeface="Times New Roman" panose="02020603050405020304" pitchFamily="18" charset="0"/>
              </a:rPr>
              <a:t>4xx     Tarayıcı Hatası</a:t>
            </a:r>
            <a:br>
              <a:rPr lang="tr-TR" dirty="0">
                <a:latin typeface="Times New Roman" panose="02020603050405020304" pitchFamily="18" charset="0"/>
                <a:cs typeface="Times New Roman" panose="02020603050405020304" pitchFamily="18" charset="0"/>
              </a:rPr>
            </a:br>
            <a:r>
              <a:rPr lang="tr-TR" dirty="0">
                <a:latin typeface="Times New Roman" panose="02020603050405020304" pitchFamily="18" charset="0"/>
                <a:cs typeface="Times New Roman" panose="02020603050405020304" pitchFamily="18" charset="0"/>
              </a:rPr>
              <a:t>5xx     Sunucu Hatası</a:t>
            </a:r>
          </a:p>
          <a:p>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300381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Interpreter</a:t>
            </a:r>
            <a:endParaRPr lang="tr-TR" dirty="0"/>
          </a:p>
        </p:txBody>
      </p:sp>
      <p:sp>
        <p:nvSpPr>
          <p:cNvPr id="3" name="İçerik Yer Tutucusu 2"/>
          <p:cNvSpPr>
            <a:spLocks noGrp="1"/>
          </p:cNvSpPr>
          <p:nvPr>
            <p:ph idx="1"/>
          </p:nvPr>
        </p:nvSpPr>
        <p:spPr/>
        <p:txBody>
          <a:bodyPr/>
          <a:lstStyle/>
          <a:p>
            <a:r>
              <a:rPr lang="tr-TR" dirty="0"/>
              <a:t>Interpreter(Yorumlayıcı): Yüksek seviyeli programlama dili ile yazılmış bir </a:t>
            </a:r>
            <a:r>
              <a:rPr lang="tr-TR" dirty="0" err="1"/>
              <a:t>progamı</a:t>
            </a:r>
            <a:r>
              <a:rPr lang="tr-TR" dirty="0"/>
              <a:t> adım adım makine diline çeviren ve makine dilindeki talimatları çalıştıran programdır. </a:t>
            </a:r>
            <a:endParaRPr lang="tr-TR" dirty="0" smtClean="0"/>
          </a:p>
          <a:p>
            <a:r>
              <a:rPr lang="tr-TR" dirty="0" smtClean="0"/>
              <a:t> </a:t>
            </a:r>
            <a:r>
              <a:rPr lang="tr-TR" dirty="0"/>
              <a:t>Interpreter bütün programın çalıştırılabilir bir kodunu üretmek yerine, programın adımlarını tek tek makine diline çevirir ve hemen çalıştırır. Program tekrar çalıştırılmak istenirse </a:t>
            </a:r>
            <a:r>
              <a:rPr lang="tr-TR" dirty="0" err="1"/>
              <a:t>interpreter</a:t>
            </a:r>
            <a:r>
              <a:rPr lang="tr-TR" dirty="0"/>
              <a:t> kaynak kod üzerinde yine aynı yolu izler.</a:t>
            </a:r>
          </a:p>
        </p:txBody>
      </p:sp>
    </p:spTree>
    <p:extLst>
      <p:ext uri="{BB962C8B-B14F-4D97-AF65-F5344CB8AC3E}">
        <p14:creationId xmlns:p14="http://schemas.microsoft.com/office/powerpoint/2010/main" val="41801534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latin typeface="Times New Roman" panose="02020603050405020304" pitchFamily="18" charset="0"/>
                <a:cs typeface="Times New Roman" panose="02020603050405020304" pitchFamily="18" charset="0"/>
              </a:rPr>
              <a:t>Callback</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F</a:t>
            </a:r>
            <a:r>
              <a:rPr lang="tr-TR" dirty="0" err="1" smtClean="0">
                <a:latin typeface="Times New Roman" panose="02020603050405020304" pitchFamily="18" charset="0"/>
                <a:cs typeface="Times New Roman" panose="02020603050405020304" pitchFamily="18" charset="0"/>
              </a:rPr>
              <a:t>onsiyonlar</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p:txBody>
          <a:bodyPr/>
          <a:lstStyle/>
          <a:p>
            <a:pPr marL="0" indent="0">
              <a:buNone/>
            </a:pPr>
            <a:r>
              <a:rPr lang="tr-TR" dirty="0" err="1" smtClean="0">
                <a:latin typeface="Times New Roman" panose="02020603050405020304" pitchFamily="18" charset="0"/>
                <a:cs typeface="Times New Roman" panose="02020603050405020304" pitchFamily="18" charset="0"/>
              </a:rPr>
              <a:t>Callback</a:t>
            </a:r>
            <a:r>
              <a:rPr lang="tr-TR" dirty="0" smtClean="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fonksiyonu başka bir fonksiyona argüman olarak iletilen ve daha sonra bir eylemi gerçekleştirmek için içerisine gönderildiği fonksiyon içerisinde çağrılan/çalıştırılan bir fonksiyondur.</a:t>
            </a:r>
          </a:p>
        </p:txBody>
      </p:sp>
    </p:spTree>
    <p:extLst>
      <p:ext uri="{BB962C8B-B14F-4D97-AF65-F5344CB8AC3E}">
        <p14:creationId xmlns:p14="http://schemas.microsoft.com/office/powerpoint/2010/main" val="27816982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US" dirty="0" smtClean="0"/>
              <a:t>Java Interpreter mi Compiler mi</a:t>
            </a:r>
            <a:endParaRPr lang="tr-TR" dirty="0"/>
          </a:p>
        </p:txBody>
      </p:sp>
      <p:sp>
        <p:nvSpPr>
          <p:cNvPr id="3" name="İçerik Yer Tutucusu 2"/>
          <p:cNvSpPr>
            <a:spLocks noGrp="1"/>
          </p:cNvSpPr>
          <p:nvPr>
            <p:ph idx="1"/>
          </p:nvPr>
        </p:nvSpPr>
        <p:spPr/>
        <p:txBody>
          <a:bodyPr/>
          <a:lstStyle/>
          <a:p>
            <a:r>
              <a:rPr lang="tr-TR" dirty="0"/>
              <a:t>Java hem </a:t>
            </a:r>
            <a:r>
              <a:rPr lang="tr-TR" dirty="0" err="1"/>
              <a:t>interpreter</a:t>
            </a:r>
            <a:r>
              <a:rPr lang="tr-TR" dirty="0"/>
              <a:t> hem de </a:t>
            </a:r>
            <a:r>
              <a:rPr lang="tr-TR" dirty="0" err="1"/>
              <a:t>compiledir</a:t>
            </a:r>
            <a:endParaRPr lang="tr-TR" dirty="0"/>
          </a:p>
          <a:p>
            <a:r>
              <a:rPr lang="tr-TR" dirty="0"/>
              <a:t>Java’da derleyici ve yorumlayıcı beraber çalışır. Yani, önce oluşturulan kaynak koddan bir ara kod (</a:t>
            </a:r>
            <a:r>
              <a:rPr lang="tr-TR" dirty="0" err="1"/>
              <a:t>bytecode</a:t>
            </a:r>
            <a:r>
              <a:rPr lang="tr-TR" dirty="0"/>
              <a:t>) üretilmek için derlenir. Daha sonra bu derlenen </a:t>
            </a:r>
            <a:r>
              <a:rPr lang="tr-TR" dirty="0" err="1"/>
              <a:t>bytecode</a:t>
            </a:r>
            <a:r>
              <a:rPr lang="tr-TR" dirty="0"/>
              <a:t> Java Sanal Makinesi (JVM) üzerinde yorumlanarak yürütülür. Bu bazı avantajları da beraberinde getirir. En önemlisi platform bağımsızlığıdır. JVM çalışan her makinede </a:t>
            </a:r>
            <a:r>
              <a:rPr lang="tr-TR" dirty="0" err="1"/>
              <a:t>bytecodelarımız</a:t>
            </a:r>
            <a:r>
              <a:rPr lang="tr-TR" dirty="0"/>
              <a:t> sorunsuz çalışacaktır. İkinci avantajı ise Java </a:t>
            </a:r>
            <a:r>
              <a:rPr lang="tr-TR" dirty="0" err="1"/>
              <a:t>bytecodeumuz</a:t>
            </a:r>
            <a:r>
              <a:rPr lang="tr-TR" dirty="0"/>
              <a:t> bir sanal makine üzerinde çalıştığı için kötü amaçlı programlara karşı koruma sağlayan bir güvenlik katmanı ile korunmuş oluruz.</a:t>
            </a:r>
          </a:p>
        </p:txBody>
      </p:sp>
    </p:spTree>
    <p:extLst>
      <p:ext uri="{BB962C8B-B14F-4D97-AF65-F5344CB8AC3E}">
        <p14:creationId xmlns:p14="http://schemas.microsoft.com/office/powerpoint/2010/main" val="41707507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Open Source Nedir?</a:t>
            </a:r>
            <a:endParaRPr lang="tr-TR" dirty="0"/>
          </a:p>
        </p:txBody>
      </p:sp>
      <p:sp>
        <p:nvSpPr>
          <p:cNvPr id="3" name="İçerik Yer Tutucusu 2"/>
          <p:cNvSpPr>
            <a:spLocks noGrp="1"/>
          </p:cNvSpPr>
          <p:nvPr>
            <p:ph idx="1"/>
          </p:nvPr>
        </p:nvSpPr>
        <p:spPr/>
        <p:txBody>
          <a:bodyPr>
            <a:normAutofit fontScale="92500" lnSpcReduction="20000"/>
          </a:bodyPr>
          <a:lstStyle/>
          <a:p>
            <a:r>
              <a:rPr lang="tr-TR" dirty="0"/>
              <a:t>Open </a:t>
            </a:r>
            <a:r>
              <a:rPr lang="tr-TR" dirty="0" err="1"/>
              <a:t>source</a:t>
            </a:r>
            <a:r>
              <a:rPr lang="tr-TR" dirty="0"/>
              <a:t> yani açık veri, paylaşma, var etme ve kullanma üzerine bir birliktelik hareketidir. Eğer ilgili ve bilgiliysen çalışan bir programın temelinde verinin nasıl kullanıldığına da ulaşabilirsin, eğer istersen onu geliştirmeye de çalışabilirsin veyahut istersen benzer uygulaman için kendine de fayda sağlayabilirsin. Yani açık veri, kocaman bir </a:t>
            </a:r>
            <a:r>
              <a:rPr lang="tr-TR" dirty="0" err="1"/>
              <a:t>komuniteye</a:t>
            </a:r>
            <a:r>
              <a:rPr lang="tr-TR" dirty="0"/>
              <a:t>(</a:t>
            </a:r>
            <a:r>
              <a:rPr lang="tr-TR" dirty="0" err="1"/>
              <a:t>opensource</a:t>
            </a:r>
            <a:r>
              <a:rPr lang="tr-TR" dirty="0"/>
              <a:t> </a:t>
            </a:r>
            <a:r>
              <a:rPr lang="tr-TR" dirty="0" err="1"/>
              <a:t>community</a:t>
            </a:r>
            <a:r>
              <a:rPr lang="tr-TR" dirty="0"/>
              <a:t>) mal olmuş bir ürünü amacına uygun şekilde dilediğince kullanabilme özgürlüğüne sahip olmak demektir. Üçüncü kişilere verilen bu </a:t>
            </a:r>
            <a:r>
              <a:rPr lang="tr-TR" dirty="0" err="1"/>
              <a:t>serbestiyet</a:t>
            </a:r>
            <a:r>
              <a:rPr lang="tr-TR" dirty="0"/>
              <a:t> açık verinin genel bağlamda felsefesini oluşturur.</a:t>
            </a:r>
          </a:p>
          <a:p>
            <a:r>
              <a:rPr lang="tr-TR" dirty="0"/>
              <a:t>Bu noktada açık verinin yararlarından biraz daha bahsedersek eğer, geniş katılım potansiyeli yaratma, gelişime açıklık fırsatı sağlama, </a:t>
            </a:r>
            <a:r>
              <a:rPr lang="tr-TR" dirty="0" err="1"/>
              <a:t>inovasyonu</a:t>
            </a:r>
            <a:r>
              <a:rPr lang="tr-TR" dirty="0"/>
              <a:t> destekleme ve böylece verimliliği arttırabilme potansiyeli sağlama konularının üzerinde durulabilir.</a:t>
            </a:r>
          </a:p>
        </p:txBody>
      </p:sp>
    </p:spTree>
    <p:extLst>
      <p:ext uri="{BB962C8B-B14F-4D97-AF65-F5344CB8AC3E}">
        <p14:creationId xmlns:p14="http://schemas.microsoft.com/office/powerpoint/2010/main" val="22982594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Encoder Nedir?</a:t>
            </a:r>
            <a:endParaRPr lang="tr-TR" dirty="0"/>
          </a:p>
        </p:txBody>
      </p:sp>
      <p:sp>
        <p:nvSpPr>
          <p:cNvPr id="3" name="İçerik Yer Tutucusu 2"/>
          <p:cNvSpPr>
            <a:spLocks noGrp="1"/>
          </p:cNvSpPr>
          <p:nvPr>
            <p:ph idx="1"/>
          </p:nvPr>
        </p:nvSpPr>
        <p:spPr/>
        <p:txBody>
          <a:bodyPr>
            <a:normAutofit/>
          </a:bodyPr>
          <a:lstStyle/>
          <a:p>
            <a:r>
              <a:rPr lang="tr-TR" b="1" dirty="0"/>
              <a:t>Encoder</a:t>
            </a:r>
            <a:r>
              <a:rPr lang="tr-TR" dirty="0"/>
              <a:t>, bir donanım, yazılım, </a:t>
            </a:r>
            <a:r>
              <a:rPr lang="tr-TR" dirty="0" smtClean="0"/>
              <a:t>algoritma</a:t>
            </a:r>
            <a:r>
              <a:rPr lang="tr-TR" dirty="0"/>
              <a:t> veya kişi olabilmektedir. </a:t>
            </a:r>
            <a:r>
              <a:rPr lang="tr-TR" dirty="0" smtClean="0"/>
              <a:t>Encoder</a:t>
            </a:r>
            <a:r>
              <a:rPr lang="tr-TR" dirty="0"/>
              <a:t> bir veriyi kendi formatı dışında farklı bir formata çevirebilir, standartlar için çalışmasını yapabilir, hızlandırabilir ve güvenlik sıkıştırmaları işlemlerini gerçekleştirebilir. Tanımdan </a:t>
            </a:r>
            <a:r>
              <a:rPr lang="tr-TR" dirty="0" smtClean="0"/>
              <a:t>da</a:t>
            </a:r>
            <a:r>
              <a:rPr lang="tr-TR" dirty="0"/>
              <a:t> yola çıkarak anlayabileceğiniz üzere Encoder yalnızca tek bir şey için değil, birden çok şey için kullanılan bir terim sözcüğüdür.</a:t>
            </a:r>
            <a:endParaRPr lang="tr-TR" dirty="0"/>
          </a:p>
        </p:txBody>
      </p:sp>
    </p:spTree>
    <p:extLst>
      <p:ext uri="{BB962C8B-B14F-4D97-AF65-F5344CB8AC3E}">
        <p14:creationId xmlns:p14="http://schemas.microsoft.com/office/powerpoint/2010/main" val="27926724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r>
              <a:rPr lang="tr-TR" dirty="0"/>
              <a:t>Basit bir örnekle açıklamak gerekirse bir </a:t>
            </a:r>
            <a:r>
              <a:rPr lang="tr-TR" b="1" dirty="0"/>
              <a:t>Encoder </a:t>
            </a:r>
            <a:r>
              <a:rPr lang="tr-TR" b="1" dirty="0">
                <a:hlinkClick r:id="rId2"/>
              </a:rPr>
              <a:t>MP3</a:t>
            </a:r>
            <a:r>
              <a:rPr lang="tr-TR" b="1" dirty="0"/>
              <a:t> </a:t>
            </a:r>
            <a:r>
              <a:rPr lang="tr-TR" dirty="0"/>
              <a:t>yazılımı, bir ses medyası içerisinde yer alan dosyaları MP3 formatına çevirerek sabit diskinizin içerisine kayıt edebilir. Yada bunu tam tersi şekilde bilgisayarınızda yer alan MP3 dosyalarından faydalanarak tamamen uyarlanmış bir ses medyası meydana getirebilir.</a:t>
            </a:r>
            <a:endParaRPr lang="tr-TR" dirty="0"/>
          </a:p>
        </p:txBody>
      </p:sp>
    </p:spTree>
    <p:extLst>
      <p:ext uri="{BB962C8B-B14F-4D97-AF65-F5344CB8AC3E}">
        <p14:creationId xmlns:p14="http://schemas.microsoft.com/office/powerpoint/2010/main" val="41565136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r>
              <a:rPr lang="tr-TR" dirty="0" err="1"/>
              <a:t>Encoder'in</a:t>
            </a:r>
            <a:r>
              <a:rPr lang="tr-TR" dirty="0"/>
              <a:t> en çok kullanıldığı alan ise bir veriyi şifrelemek için kullandığımız yani </a:t>
            </a:r>
            <a:r>
              <a:rPr lang="tr-TR" dirty="0" err="1"/>
              <a:t>Encode</a:t>
            </a:r>
            <a:r>
              <a:rPr lang="tr-TR" dirty="0"/>
              <a:t> etmek için kullandığımız araçlardır. Encoder araçları bizim okuyabildiğimiz ve anlaşılan metinleri alarak bu metinleri okunarak anlamanın mümkün olmadığı fakat bilgisayarın okuyabildiği yada </a:t>
            </a:r>
            <a:r>
              <a:rPr lang="tr-TR" dirty="0" err="1"/>
              <a:t>çalıştrabildiği</a:t>
            </a:r>
            <a:r>
              <a:rPr lang="tr-TR" dirty="0"/>
              <a:t> şekillere çeviren araçlardır. Encoder yardımıyla çevrilmiş olan bir metnin tekrar eski hale getirilebilmesi için bir </a:t>
            </a:r>
            <a:r>
              <a:rPr lang="tr-TR" dirty="0" err="1"/>
              <a:t>Decoder'in</a:t>
            </a:r>
            <a:r>
              <a:rPr lang="tr-TR" dirty="0"/>
              <a:t> yardımına ihtiyacınız vardır.</a:t>
            </a:r>
            <a:endParaRPr lang="tr-TR" dirty="0"/>
          </a:p>
        </p:txBody>
      </p:sp>
    </p:spTree>
    <p:extLst>
      <p:ext uri="{BB962C8B-B14F-4D97-AF65-F5344CB8AC3E}">
        <p14:creationId xmlns:p14="http://schemas.microsoft.com/office/powerpoint/2010/main" val="32486606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Decoder</a:t>
            </a:r>
            <a:r>
              <a:rPr lang="tr-TR" dirty="0" smtClean="0"/>
              <a:t> Nedir?</a:t>
            </a:r>
            <a:endParaRPr lang="tr-TR" dirty="0"/>
          </a:p>
        </p:txBody>
      </p:sp>
      <p:sp>
        <p:nvSpPr>
          <p:cNvPr id="3" name="İçerik Yer Tutucusu 2"/>
          <p:cNvSpPr>
            <a:spLocks noGrp="1"/>
          </p:cNvSpPr>
          <p:nvPr>
            <p:ph idx="1"/>
          </p:nvPr>
        </p:nvSpPr>
        <p:spPr/>
        <p:txBody>
          <a:bodyPr/>
          <a:lstStyle/>
          <a:p>
            <a:r>
              <a:rPr lang="tr-TR" dirty="0"/>
              <a:t>Genel anlamı itibariyle </a:t>
            </a:r>
            <a:r>
              <a:rPr lang="tr-TR" dirty="0" err="1"/>
              <a:t>decoder</a:t>
            </a:r>
            <a:r>
              <a:rPr lang="tr-TR" dirty="0"/>
              <a:t> bir kod çözücü olarak bilinir. Özellikle kodlanmış olan bir verinin ilk halinin yeniden elde edilmesi adına değerlendirilmektedir. Böylece teknolojik sistemler çok daha etkin bir şekilde çalışma imkanı elde eder. Bu yönüyle günümüzde birçok farklı alanda kullanıldığını dile getirmek mümkün.</a:t>
            </a:r>
            <a:endParaRPr lang="tr-TR" dirty="0"/>
          </a:p>
        </p:txBody>
      </p:sp>
    </p:spTree>
    <p:extLst>
      <p:ext uri="{BB962C8B-B14F-4D97-AF65-F5344CB8AC3E}">
        <p14:creationId xmlns:p14="http://schemas.microsoft.com/office/powerpoint/2010/main" val="15191559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r>
              <a:rPr lang="tr-TR" dirty="0" err="1"/>
              <a:t>Decoder</a:t>
            </a:r>
            <a:r>
              <a:rPr lang="tr-TR" dirty="0"/>
              <a:t> kodlama işleminin tersi görev üstlenir. Daha önceden kullanılmış olan bilgileri daha anlaşılır bir şekilde dönüştürmek için kullanılır. Mesela cep telefonuna gelen mesajları çözümlemek sureti ile metin olarak sunar. Aslında normalde 2’lik sayı sisteminde mesajlar gelir. Fakat dekoder bu mesajları alarak metin haline getirir ve okunur noktayı ulaştırır.</a:t>
            </a:r>
            <a:endParaRPr lang="tr-TR" dirty="0"/>
          </a:p>
        </p:txBody>
      </p:sp>
    </p:spTree>
    <p:extLst>
      <p:ext uri="{BB962C8B-B14F-4D97-AF65-F5344CB8AC3E}">
        <p14:creationId xmlns:p14="http://schemas.microsoft.com/office/powerpoint/2010/main" val="793185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latin typeface="Times New Roman" panose="02020603050405020304" pitchFamily="18" charset="0"/>
                <a:cs typeface="Times New Roman" panose="02020603050405020304" pitchFamily="18" charset="0"/>
              </a:rPr>
              <a:t>URL Nedir?</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365761" y="2020389"/>
            <a:ext cx="9928422" cy="3915800"/>
          </a:xfrm>
        </p:spPr>
        <p:txBody>
          <a:bodyPr>
            <a:normAutofit/>
          </a:bodyPr>
          <a:lstStyle/>
          <a:p>
            <a:pPr marL="0" indent="0">
              <a:buNone/>
            </a:pPr>
            <a:r>
              <a:rPr lang="tr-TR" sz="2000" b="1" dirty="0" smtClean="0">
                <a:latin typeface="Times New Roman" panose="02020603050405020304" pitchFamily="18" charset="0"/>
                <a:cs typeface="Times New Roman" panose="02020603050405020304" pitchFamily="18" charset="0"/>
              </a:rPr>
              <a:t>URL</a:t>
            </a:r>
            <a:r>
              <a:rPr lang="tr-TR" sz="2000" dirty="0">
                <a:latin typeface="Times New Roman" panose="02020603050405020304" pitchFamily="18" charset="0"/>
                <a:cs typeface="Times New Roman" panose="02020603050405020304" pitchFamily="18" charset="0"/>
              </a:rPr>
              <a:t> </a:t>
            </a:r>
            <a:r>
              <a:rPr lang="tr-TR" sz="2000" b="1" dirty="0">
                <a:latin typeface="Times New Roman" panose="02020603050405020304" pitchFamily="18" charset="0"/>
                <a:cs typeface="Times New Roman" panose="02020603050405020304" pitchFamily="18" charset="0"/>
              </a:rPr>
              <a:t>(</a:t>
            </a:r>
            <a:r>
              <a:rPr lang="tr-TR" sz="2000" b="1" dirty="0" err="1">
                <a:latin typeface="Times New Roman" panose="02020603050405020304" pitchFamily="18" charset="0"/>
                <a:cs typeface="Times New Roman" panose="02020603050405020304" pitchFamily="18" charset="0"/>
              </a:rPr>
              <a:t>Uniform</a:t>
            </a:r>
            <a:r>
              <a:rPr lang="tr-TR" sz="2000" b="1" dirty="0">
                <a:latin typeface="Times New Roman" panose="02020603050405020304" pitchFamily="18" charset="0"/>
                <a:cs typeface="Times New Roman" panose="02020603050405020304" pitchFamily="18" charset="0"/>
              </a:rPr>
              <a:t> Resource </a:t>
            </a:r>
            <a:r>
              <a:rPr lang="tr-TR" sz="2000" b="1" dirty="0" err="1">
                <a:latin typeface="Times New Roman" panose="02020603050405020304" pitchFamily="18" charset="0"/>
                <a:cs typeface="Times New Roman" panose="02020603050405020304" pitchFamily="18" charset="0"/>
              </a:rPr>
              <a:t>Locator</a:t>
            </a:r>
            <a:r>
              <a:rPr lang="tr-TR" sz="2000" b="1" dirty="0">
                <a:latin typeface="Times New Roman" panose="02020603050405020304" pitchFamily="18" charset="0"/>
                <a:cs typeface="Times New Roman" panose="02020603050405020304" pitchFamily="18" charset="0"/>
              </a:rPr>
              <a:t>)</a:t>
            </a:r>
            <a:r>
              <a:rPr lang="tr-TR" sz="2000" i="1" dirty="0">
                <a:latin typeface="Times New Roman" panose="02020603050405020304" pitchFamily="18" charset="0"/>
                <a:cs typeface="Times New Roman" panose="02020603050405020304" pitchFamily="18" charset="0"/>
              </a:rPr>
              <a:t> </a:t>
            </a:r>
            <a:r>
              <a:rPr lang="tr-TR" sz="2000" dirty="0">
                <a:latin typeface="Times New Roman" panose="02020603050405020304" pitchFamily="18" charset="0"/>
                <a:cs typeface="Times New Roman" panose="02020603050405020304" pitchFamily="18" charset="0"/>
              </a:rPr>
              <a:t>internet üzerinden metin, resim, kod, </a:t>
            </a:r>
            <a:r>
              <a:rPr lang="tr-TR" sz="2000" dirty="0" err="1">
                <a:latin typeface="Times New Roman" panose="02020603050405020304" pitchFamily="18" charset="0"/>
                <a:cs typeface="Times New Roman" panose="02020603050405020304" pitchFamily="18" charset="0"/>
              </a:rPr>
              <a:t>css</a:t>
            </a:r>
            <a:r>
              <a:rPr lang="tr-TR" sz="2000" dirty="0">
                <a:latin typeface="Times New Roman" panose="02020603050405020304" pitchFamily="18" charset="0"/>
                <a:cs typeface="Times New Roman" panose="02020603050405020304" pitchFamily="18" charset="0"/>
              </a:rPr>
              <a:t> </a:t>
            </a:r>
            <a:r>
              <a:rPr lang="tr-TR" sz="2000" dirty="0" smtClean="0">
                <a:latin typeface="Times New Roman" panose="02020603050405020304" pitchFamily="18" charset="0"/>
                <a:cs typeface="Times New Roman" panose="02020603050405020304" pitchFamily="18" charset="0"/>
              </a:rPr>
              <a:t>vb. </a:t>
            </a:r>
            <a:r>
              <a:rPr lang="tr-TR" sz="2000" dirty="0">
                <a:latin typeface="Times New Roman" panose="02020603050405020304" pitchFamily="18" charset="0"/>
                <a:cs typeface="Times New Roman" panose="02020603050405020304" pitchFamily="18" charset="0"/>
              </a:rPr>
              <a:t>kaynağa erişebilmek için </a:t>
            </a:r>
            <a:r>
              <a:rPr lang="tr-TR" sz="2000" dirty="0" smtClean="0">
                <a:latin typeface="Times New Roman" panose="02020603050405020304" pitchFamily="18" charset="0"/>
                <a:cs typeface="Times New Roman" panose="02020603050405020304" pitchFamily="18" charset="0"/>
              </a:rPr>
              <a:t>kullanılan </a:t>
            </a:r>
            <a:r>
              <a:rPr lang="tr-TR" sz="2000" dirty="0">
                <a:latin typeface="Times New Roman" panose="02020603050405020304" pitchFamily="18" charset="0"/>
                <a:cs typeface="Times New Roman" panose="02020603050405020304" pitchFamily="18" charset="0"/>
              </a:rPr>
              <a:t>adres tanımlama sistemi diyebiliriz</a:t>
            </a:r>
            <a:r>
              <a:rPr lang="tr-TR" sz="2000" dirty="0" smtClean="0">
                <a:latin typeface="Times New Roman" panose="02020603050405020304" pitchFamily="18" charset="0"/>
                <a:cs typeface="Times New Roman" panose="02020603050405020304" pitchFamily="18" charset="0"/>
              </a:rPr>
              <a:t>.</a:t>
            </a:r>
          </a:p>
          <a:p>
            <a:pPr marL="0" indent="0">
              <a:buNone/>
            </a:pPr>
            <a:r>
              <a:rPr lang="tr-TR" sz="2000" dirty="0"/>
              <a:t>Genelde</a:t>
            </a:r>
            <a:r>
              <a:rPr lang="tr-TR" sz="2000" b="1" dirty="0"/>
              <a:t> URL</a:t>
            </a:r>
            <a:r>
              <a:rPr lang="tr-TR" sz="2000" dirty="0"/>
              <a:t>, üç bölümden oluşur:</a:t>
            </a:r>
          </a:p>
          <a:p>
            <a:r>
              <a:rPr lang="tr-TR" sz="2000" b="1" dirty="0"/>
              <a:t>protokol</a:t>
            </a:r>
            <a:r>
              <a:rPr lang="tr-TR" sz="2000" dirty="0"/>
              <a:t> (http:// ya da https://)</a:t>
            </a:r>
          </a:p>
          <a:p>
            <a:r>
              <a:rPr lang="tr-TR" sz="2000" dirty="0"/>
              <a:t>alan adı (domain) içeren </a:t>
            </a:r>
            <a:r>
              <a:rPr lang="tr-TR" sz="2000" b="1" dirty="0"/>
              <a:t>site adresi</a:t>
            </a:r>
            <a:r>
              <a:rPr lang="tr-TR" sz="2000" dirty="0"/>
              <a:t> (siteadi.com)</a:t>
            </a:r>
          </a:p>
          <a:p>
            <a:r>
              <a:rPr lang="tr-TR" sz="2000" dirty="0"/>
              <a:t>site içerisinde görüntülenecek </a:t>
            </a:r>
            <a:r>
              <a:rPr lang="tr-TR" sz="2000" b="1" dirty="0"/>
              <a:t>kaynağın konumu</a:t>
            </a:r>
            <a:r>
              <a:rPr lang="tr-TR" sz="2000" dirty="0"/>
              <a:t> (/galeri.html</a:t>
            </a:r>
            <a:r>
              <a:rPr lang="tr-TR" sz="2000" dirty="0" smtClean="0"/>
              <a:t>)</a:t>
            </a:r>
          </a:p>
          <a:p>
            <a:pPr marL="0" indent="0">
              <a:buNone/>
            </a:pPr>
            <a:r>
              <a:rPr lang="tr-TR" sz="2000" dirty="0"/>
              <a:t>URL’ler ağdaki web sayfaları, metin belgeleri, grafikler, programlar gibi dijital olarak saklanabilecek hemen hemen her şeyin kaynağına atıfta bulunur. Bu nedenle tanımı genelde; </a:t>
            </a:r>
            <a:r>
              <a:rPr lang="tr-TR" sz="2000" b="1" dirty="0"/>
              <a:t>bilgisayar ağındaki bir kaynağın konumuna başvuran, adresleme düzeni</a:t>
            </a:r>
            <a:r>
              <a:rPr lang="tr-TR" sz="2000" dirty="0"/>
              <a:t> şeklinde yapılır.</a:t>
            </a:r>
          </a:p>
          <a:p>
            <a:pPr marL="0" indent="0">
              <a:buNone/>
            </a:pPr>
            <a:endParaRPr lang="tr-TR" sz="2000" dirty="0">
              <a:latin typeface="Times New Roman" panose="02020603050405020304" pitchFamily="18" charset="0"/>
              <a:cs typeface="Times New Roman" panose="02020603050405020304" pitchFamily="18" charset="0"/>
            </a:endParaRPr>
          </a:p>
        </p:txBody>
      </p:sp>
      <p:pic>
        <p:nvPicPr>
          <p:cNvPr id="4" name="Resim 3"/>
          <p:cNvPicPr>
            <a:picLocks noChangeAspect="1"/>
          </p:cNvPicPr>
          <p:nvPr/>
        </p:nvPicPr>
        <p:blipFill>
          <a:blip r:embed="rId2"/>
          <a:stretch>
            <a:fillRect/>
          </a:stretch>
        </p:blipFill>
        <p:spPr>
          <a:xfrm>
            <a:off x="3152502" y="5522400"/>
            <a:ext cx="4563053" cy="1200024"/>
          </a:xfrm>
          <a:prstGeom prst="rect">
            <a:avLst/>
          </a:prstGeom>
        </p:spPr>
      </p:pic>
    </p:spTree>
    <p:extLst>
      <p:ext uri="{BB962C8B-B14F-4D97-AF65-F5344CB8AC3E}">
        <p14:creationId xmlns:p14="http://schemas.microsoft.com/office/powerpoint/2010/main" val="8558334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latin typeface="Times New Roman" panose="02020603050405020304" pitchFamily="18" charset="0"/>
                <a:cs typeface="Times New Roman" panose="02020603050405020304" pitchFamily="18" charset="0"/>
              </a:rPr>
              <a:t>URI Nedir?</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680321" y="2336873"/>
            <a:ext cx="9613861" cy="4081344"/>
          </a:xfrm>
        </p:spPr>
        <p:txBody>
          <a:bodyPr>
            <a:normAutofit lnSpcReduction="10000"/>
          </a:bodyPr>
          <a:lstStyle/>
          <a:p>
            <a:pPr marL="0" indent="0">
              <a:buNone/>
            </a:pPr>
            <a:r>
              <a:rPr lang="tr-TR" b="1" dirty="0">
                <a:latin typeface="Times New Roman" panose="02020603050405020304" pitchFamily="18" charset="0"/>
                <a:cs typeface="Times New Roman" panose="02020603050405020304" pitchFamily="18" charset="0"/>
              </a:rPr>
              <a:t>URI: </a:t>
            </a:r>
            <a:r>
              <a:rPr lang="tr-TR" dirty="0" err="1">
                <a:latin typeface="Times New Roman" panose="02020603050405020304" pitchFamily="18" charset="0"/>
                <a:cs typeface="Times New Roman" panose="02020603050405020304" pitchFamily="18" charset="0"/>
              </a:rPr>
              <a:t>Uniform</a:t>
            </a:r>
            <a:r>
              <a:rPr lang="tr-TR" dirty="0">
                <a:latin typeface="Times New Roman" panose="02020603050405020304" pitchFamily="18" charset="0"/>
                <a:cs typeface="Times New Roman" panose="02020603050405020304" pitchFamily="18" charset="0"/>
              </a:rPr>
              <a:t> Resource </a:t>
            </a:r>
            <a:r>
              <a:rPr lang="tr-TR" dirty="0" err="1">
                <a:latin typeface="Times New Roman" panose="02020603050405020304" pitchFamily="18" charset="0"/>
                <a:cs typeface="Times New Roman" panose="02020603050405020304" pitchFamily="18" charset="0"/>
              </a:rPr>
              <a:t>Identifier’in</a:t>
            </a:r>
            <a:r>
              <a:rPr lang="tr-TR" dirty="0">
                <a:latin typeface="Times New Roman" panose="02020603050405020304" pitchFamily="18" charset="0"/>
                <a:cs typeface="Times New Roman" panose="02020603050405020304" pitchFamily="18" charset="0"/>
              </a:rPr>
              <a:t> kısaltılmış hali olan URI, internet üzerinde bir kaynağın tam yerine işaret eden (resim veya belge) standart formata uygun bir karakter dizisidir. Kısaca bir URL’nin altında bulunan kaynağın tam yoluna işaret eder. Örneğin </a:t>
            </a:r>
            <a:r>
              <a:rPr lang="tr-TR" dirty="0">
                <a:latin typeface="Times New Roman" panose="02020603050405020304" pitchFamily="18" charset="0"/>
                <a:cs typeface="Times New Roman" panose="02020603050405020304" pitchFamily="18" charset="0"/>
                <a:hlinkClick r:id="rId2"/>
              </a:rPr>
              <a:t>https://www.aramamotoru.com/uniform-resource-identifier-nedir-uri-nedir/</a:t>
            </a:r>
            <a:r>
              <a:rPr lang="tr-TR" dirty="0">
                <a:latin typeface="Times New Roman" panose="02020603050405020304" pitchFamily="18" charset="0"/>
                <a:cs typeface="Times New Roman" panose="02020603050405020304" pitchFamily="18" charset="0"/>
              </a:rPr>
              <a:t> bir </a:t>
            </a:r>
            <a:r>
              <a:rPr lang="tr-TR" dirty="0" err="1">
                <a:latin typeface="Times New Roman" panose="02020603050405020304" pitchFamily="18" charset="0"/>
                <a:cs typeface="Times New Roman" panose="02020603050405020304" pitchFamily="18" charset="0"/>
              </a:rPr>
              <a:t>URI’dir</a:t>
            </a:r>
            <a:r>
              <a:rPr lang="tr-TR" dirty="0" smtClean="0">
                <a:latin typeface="Times New Roman" panose="02020603050405020304" pitchFamily="18" charset="0"/>
                <a:cs typeface="Times New Roman" panose="02020603050405020304" pitchFamily="18" charset="0"/>
              </a:rPr>
              <a:t>.</a:t>
            </a:r>
          </a:p>
          <a:p>
            <a:pPr marL="0" indent="0">
              <a:buNone/>
            </a:pPr>
            <a:r>
              <a:rPr lang="tr-TR" dirty="0">
                <a:latin typeface="Times New Roman" panose="02020603050405020304" pitchFamily="18" charset="0"/>
                <a:cs typeface="Times New Roman" panose="02020603050405020304" pitchFamily="18" charset="0"/>
              </a:rPr>
              <a:t>Her URI bir kaynağı işaret edemeyebilir, </a:t>
            </a:r>
            <a:r>
              <a:rPr lang="tr-TR" dirty="0" err="1">
                <a:latin typeface="Times New Roman" panose="02020603050405020304" pitchFamily="18" charset="0"/>
                <a:cs typeface="Times New Roman" panose="02020603050405020304" pitchFamily="18" charset="0"/>
              </a:rPr>
              <a:t>orjinal</a:t>
            </a:r>
            <a:r>
              <a:rPr lang="tr-TR" dirty="0">
                <a:latin typeface="Times New Roman" panose="02020603050405020304" pitchFamily="18" charset="0"/>
                <a:cs typeface="Times New Roman" panose="02020603050405020304" pitchFamily="18" charset="0"/>
              </a:rPr>
              <a:t> adının içinde bulunan ifade de olduğu gibi sadece tanımlayıcı olabilir</a:t>
            </a:r>
            <a:r>
              <a:rPr lang="tr-TR" dirty="0" smtClean="0">
                <a:latin typeface="Times New Roman" panose="02020603050405020304" pitchFamily="18" charset="0"/>
                <a:cs typeface="Times New Roman" panose="02020603050405020304" pitchFamily="18" charset="0"/>
              </a:rPr>
              <a:t>.</a:t>
            </a:r>
          </a:p>
          <a:p>
            <a:pPr marL="0" indent="0">
              <a:buNone/>
            </a:pPr>
            <a:r>
              <a:rPr lang="tr-TR" dirty="0">
                <a:latin typeface="Times New Roman" panose="02020603050405020304" pitchFamily="18" charset="0"/>
                <a:cs typeface="Times New Roman" panose="02020603050405020304" pitchFamily="18" charset="0"/>
              </a:rPr>
              <a:t>URI ile URL arasındaki fark nedir derseniz bunu özet olarak şöyle tanımlarsak URL, </a:t>
            </a:r>
            <a:r>
              <a:rPr lang="tr-TR" dirty="0" err="1" smtClean="0">
                <a:latin typeface="Times New Roman" panose="02020603050405020304" pitchFamily="18" charset="0"/>
                <a:cs typeface="Times New Roman" panose="02020603050405020304" pitchFamily="18" charset="0"/>
              </a:rPr>
              <a:t>URI’nin</a:t>
            </a:r>
            <a:r>
              <a:rPr lang="tr-TR" dirty="0" smtClean="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başlangıcı </a:t>
            </a:r>
            <a:r>
              <a:rPr lang="tr-TR" dirty="0" smtClean="0">
                <a:latin typeface="Times New Roman" panose="02020603050405020304" pitchFamily="18" charset="0"/>
                <a:cs typeface="Times New Roman" panose="02020603050405020304" pitchFamily="18" charset="0"/>
              </a:rPr>
              <a:t>diyebiliriz</a:t>
            </a:r>
          </a:p>
          <a:p>
            <a:pPr marL="0" indent="0">
              <a:buNone/>
            </a:pPr>
            <a:r>
              <a:rPr lang="nn-NO" dirty="0" smtClean="0">
                <a:latin typeface="Times New Roman" panose="02020603050405020304" pitchFamily="18" charset="0"/>
                <a:cs typeface="Times New Roman" panose="02020603050405020304" pitchFamily="18" charset="0"/>
              </a:rPr>
              <a:t>URL ile URI arasındaki fark URL kaynak, </a:t>
            </a:r>
            <a:r>
              <a:rPr lang="nn-NO" b="1" dirty="0" smtClean="0">
                <a:latin typeface="Times New Roman" panose="02020603050405020304" pitchFamily="18" charset="0"/>
                <a:cs typeface="Times New Roman" panose="02020603050405020304" pitchFamily="18" charset="0"/>
              </a:rPr>
              <a:t>U</a:t>
            </a:r>
            <a:r>
              <a:rPr lang="tr-TR" dirty="0" smtClean="0">
                <a:latin typeface="Times New Roman" panose="02020603050405020304" pitchFamily="18" charset="0"/>
                <a:cs typeface="Times New Roman" panose="02020603050405020304" pitchFamily="18" charset="0"/>
              </a:rPr>
              <a:t>RI</a:t>
            </a:r>
            <a:r>
              <a:rPr lang="nn-NO" dirty="0" smtClean="0">
                <a:latin typeface="Times New Roman" panose="02020603050405020304" pitchFamily="18" charset="0"/>
                <a:cs typeface="Times New Roman" panose="02020603050405020304" pitchFamily="18" charset="0"/>
              </a:rPr>
              <a:t> detaydır.</a:t>
            </a: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37828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latin typeface="Times New Roman" panose="02020603050405020304" pitchFamily="18" charset="0"/>
                <a:cs typeface="Times New Roman" panose="02020603050405020304" pitchFamily="18" charset="0"/>
              </a:rPr>
              <a:t>NPM Nedir?</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680321" y="2081349"/>
            <a:ext cx="9613861" cy="3854840"/>
          </a:xfrm>
        </p:spPr>
        <p:txBody>
          <a:bodyPr>
            <a:normAutofit fontScale="92500" lnSpcReduction="10000"/>
          </a:bodyPr>
          <a:lstStyle/>
          <a:p>
            <a:pPr marL="0" indent="0">
              <a:buNone/>
            </a:pPr>
            <a:r>
              <a:rPr lang="tr-TR" b="1" dirty="0" err="1">
                <a:latin typeface="Times New Roman" panose="02020603050405020304" pitchFamily="18" charset="0"/>
                <a:cs typeface="Times New Roman" panose="02020603050405020304" pitchFamily="18" charset="0"/>
              </a:rPr>
              <a:t>Npm</a:t>
            </a:r>
            <a:r>
              <a:rPr lang="tr-TR" dirty="0">
                <a:latin typeface="Times New Roman" panose="02020603050405020304" pitchFamily="18" charset="0"/>
                <a:cs typeface="Times New Roman" panose="02020603050405020304" pitchFamily="18" charset="0"/>
              </a:rPr>
              <a:t>; </a:t>
            </a:r>
            <a:r>
              <a:rPr lang="tr-TR" b="1" dirty="0" err="1">
                <a:latin typeface="Times New Roman" panose="02020603050405020304" pitchFamily="18" charset="0"/>
                <a:cs typeface="Times New Roman" panose="02020603050405020304" pitchFamily="18" charset="0"/>
              </a:rPr>
              <a:t>N</a:t>
            </a:r>
            <a:r>
              <a:rPr lang="tr-TR" dirty="0" err="1">
                <a:latin typeface="Times New Roman" panose="02020603050405020304" pitchFamily="18" charset="0"/>
                <a:cs typeface="Times New Roman" panose="02020603050405020304" pitchFamily="18" charset="0"/>
              </a:rPr>
              <a:t>ode</a:t>
            </a:r>
            <a:r>
              <a:rPr lang="tr-TR" dirty="0">
                <a:latin typeface="Times New Roman" panose="02020603050405020304" pitchFamily="18" charset="0"/>
                <a:cs typeface="Times New Roman" panose="02020603050405020304" pitchFamily="18" charset="0"/>
              </a:rPr>
              <a:t> </a:t>
            </a:r>
            <a:r>
              <a:rPr lang="tr-TR" b="1" dirty="0" err="1">
                <a:latin typeface="Times New Roman" panose="02020603050405020304" pitchFamily="18" charset="0"/>
                <a:cs typeface="Times New Roman" panose="02020603050405020304" pitchFamily="18" charset="0"/>
              </a:rPr>
              <a:t>P</a:t>
            </a:r>
            <a:r>
              <a:rPr lang="tr-TR" dirty="0" err="1">
                <a:latin typeface="Times New Roman" panose="02020603050405020304" pitchFamily="18" charset="0"/>
                <a:cs typeface="Times New Roman" panose="02020603050405020304" pitchFamily="18" charset="0"/>
              </a:rPr>
              <a:t>ackage</a:t>
            </a:r>
            <a:r>
              <a:rPr lang="tr-TR" dirty="0">
                <a:latin typeface="Times New Roman" panose="02020603050405020304" pitchFamily="18" charset="0"/>
                <a:cs typeface="Times New Roman" panose="02020603050405020304" pitchFamily="18" charset="0"/>
              </a:rPr>
              <a:t> </a:t>
            </a:r>
            <a:r>
              <a:rPr lang="tr-TR" b="1" dirty="0">
                <a:latin typeface="Times New Roman" panose="02020603050405020304" pitchFamily="18" charset="0"/>
                <a:cs typeface="Times New Roman" panose="02020603050405020304" pitchFamily="18" charset="0"/>
              </a:rPr>
              <a:t>M</a:t>
            </a:r>
            <a:r>
              <a:rPr lang="tr-TR" dirty="0">
                <a:latin typeface="Times New Roman" panose="02020603050405020304" pitchFamily="18" charset="0"/>
                <a:cs typeface="Times New Roman" panose="02020603050405020304" pitchFamily="18" charset="0"/>
              </a:rPr>
              <a:t>anager ya da </a:t>
            </a:r>
            <a:r>
              <a:rPr lang="tr-TR" dirty="0" err="1">
                <a:latin typeface="Times New Roman" panose="02020603050405020304" pitchFamily="18" charset="0"/>
                <a:cs typeface="Times New Roman" panose="02020603050405020304" pitchFamily="18" charset="0"/>
              </a:rPr>
              <a:t>Node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Packaged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Modules</a:t>
            </a:r>
            <a:r>
              <a:rPr lang="tr-TR" dirty="0">
                <a:latin typeface="Times New Roman" panose="02020603050405020304" pitchFamily="18" charset="0"/>
                <a:cs typeface="Times New Roman" panose="02020603050405020304" pitchFamily="18" charset="0"/>
              </a:rPr>
              <a:t> </a:t>
            </a:r>
            <a:r>
              <a:rPr lang="tr-TR" dirty="0" smtClean="0">
                <a:latin typeface="Times New Roman" panose="02020603050405020304" pitchFamily="18" charset="0"/>
                <a:cs typeface="Times New Roman" panose="02020603050405020304" pitchFamily="18" charset="0"/>
              </a:rPr>
              <a:t>olarak da adlandırılmaktadır.</a:t>
            </a:r>
            <a:r>
              <a:rPr lang="tr-TR" dirty="0">
                <a:latin typeface="Times New Roman" panose="02020603050405020304" pitchFamily="18" charset="0"/>
                <a:cs typeface="Times New Roman" panose="02020603050405020304" pitchFamily="18" charset="0"/>
              </a:rPr>
              <a:t> </a:t>
            </a:r>
            <a:r>
              <a:rPr lang="tr-TR" u="sng" dirty="0">
                <a:latin typeface="Times New Roman" panose="02020603050405020304" pitchFamily="18" charset="0"/>
                <a:cs typeface="Times New Roman" panose="02020603050405020304" pitchFamily="18" charset="0"/>
                <a:hlinkClick r:id="rId2"/>
              </a:rPr>
              <a:t>Isaac Z. </a:t>
            </a:r>
            <a:r>
              <a:rPr lang="tr-TR" u="sng" dirty="0" err="1">
                <a:latin typeface="Times New Roman" panose="02020603050405020304" pitchFamily="18" charset="0"/>
                <a:cs typeface="Times New Roman" panose="02020603050405020304" pitchFamily="18" charset="0"/>
                <a:hlinkClick r:id="rId2"/>
              </a:rPr>
              <a:t>Schlueter</a:t>
            </a:r>
            <a:r>
              <a:rPr lang="tr-TR" dirty="0">
                <a:latin typeface="Times New Roman" panose="02020603050405020304" pitchFamily="18" charset="0"/>
                <a:cs typeface="Times New Roman" panose="02020603050405020304" pitchFamily="18" charset="0"/>
              </a:rPr>
              <a:t> tarafından tamamen </a:t>
            </a:r>
            <a:r>
              <a:rPr lang="tr-TR" dirty="0" err="1">
                <a:latin typeface="Times New Roman" panose="02020603050405020304" pitchFamily="18" charset="0"/>
                <a:cs typeface="Times New Roman" panose="02020603050405020304" pitchFamily="18" charset="0"/>
              </a:rPr>
              <a:t>javascript</a:t>
            </a:r>
            <a:r>
              <a:rPr lang="tr-TR" dirty="0">
                <a:latin typeface="Times New Roman" panose="02020603050405020304" pitchFamily="18" charset="0"/>
                <a:cs typeface="Times New Roman" panose="02020603050405020304" pitchFamily="18" charset="0"/>
              </a:rPr>
              <a:t> dili kullanılarak geliştirilmiştir</a:t>
            </a:r>
            <a:r>
              <a:rPr lang="tr-TR" dirty="0" smtClean="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Npm</a:t>
            </a:r>
            <a:r>
              <a:rPr lang="tr-TR" dirty="0">
                <a:latin typeface="Times New Roman" panose="02020603050405020304" pitchFamily="18" charset="0"/>
                <a:cs typeface="Times New Roman" panose="02020603050405020304" pitchFamily="18" charset="0"/>
              </a:rPr>
              <a:t> temel olarak 3. parti yazılımları yüklemeyi sağlayan bir araçtır</a:t>
            </a:r>
            <a:r>
              <a:rPr lang="tr-TR" dirty="0" smtClean="0">
                <a:latin typeface="Times New Roman" panose="02020603050405020304" pitchFamily="18" charset="0"/>
                <a:cs typeface="Times New Roman" panose="02020603050405020304" pitchFamily="18" charset="0"/>
              </a:rPr>
              <a: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Npm’i</a:t>
            </a:r>
            <a:r>
              <a:rPr lang="tr-TR" dirty="0">
                <a:latin typeface="Times New Roman" panose="02020603050405020304" pitchFamily="18" charset="0"/>
                <a:cs typeface="Times New Roman" panose="02020603050405020304" pitchFamily="18" charset="0"/>
              </a:rPr>
              <a:t> Google Play </a:t>
            </a:r>
            <a:r>
              <a:rPr lang="tr-TR" dirty="0" err="1" smtClean="0">
                <a:latin typeface="Times New Roman" panose="02020603050405020304" pitchFamily="18" charset="0"/>
                <a:cs typeface="Times New Roman" panose="02020603050405020304" pitchFamily="18" charset="0"/>
              </a:rPr>
              <a:t>Storea</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npmden</a:t>
            </a:r>
            <a:r>
              <a:rPr lang="tr-TR" dirty="0" smtClean="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yükleyeceğimiz paketleri de </a:t>
            </a:r>
            <a:r>
              <a:rPr lang="tr-TR" dirty="0" err="1" smtClean="0">
                <a:latin typeface="Times New Roman" panose="02020603050405020304" pitchFamily="18" charset="0"/>
                <a:cs typeface="Times New Roman" panose="02020603050405020304" pitchFamily="18" charset="0"/>
              </a:rPr>
              <a:t>applere</a:t>
            </a:r>
            <a:r>
              <a:rPr lang="tr-TR" dirty="0" smtClean="0">
                <a:latin typeface="Times New Roman" panose="02020603050405020304" pitchFamily="18" charset="0"/>
                <a:cs typeface="Times New Roman" panose="02020603050405020304" pitchFamily="18" charset="0"/>
              </a:rPr>
              <a:t> benzetebiliriz. </a:t>
            </a:r>
            <a:r>
              <a:rPr lang="tr-TR" dirty="0" err="1">
                <a:latin typeface="Times New Roman" panose="02020603050405020304" pitchFamily="18" charset="0"/>
                <a:cs typeface="Times New Roman" panose="02020603050405020304" pitchFamily="18" charset="0"/>
              </a:rPr>
              <a:t>Npm</a:t>
            </a:r>
            <a:r>
              <a:rPr lang="tr-TR" dirty="0">
                <a:latin typeface="Times New Roman" panose="02020603050405020304" pitchFamily="18" charset="0"/>
                <a:cs typeface="Times New Roman" panose="02020603050405020304" pitchFamily="18" charset="0"/>
              </a:rPr>
              <a:t> komut satırı üzerinden çalışan bir uygulamadır.</a:t>
            </a:r>
            <a:endParaRPr lang="tr-TR" dirty="0" smtClean="0">
              <a:latin typeface="Times New Roman" panose="02020603050405020304" pitchFamily="18" charset="0"/>
              <a:cs typeface="Times New Roman" panose="02020603050405020304" pitchFamily="18" charset="0"/>
            </a:endParaRPr>
          </a:p>
          <a:p>
            <a:pPr marL="0" indent="0">
              <a:buNone/>
            </a:pPr>
            <a:r>
              <a:rPr lang="tr-TR" dirty="0">
                <a:latin typeface="Times New Roman" panose="02020603050405020304" pitchFamily="18" charset="0"/>
                <a:cs typeface="Times New Roman" panose="02020603050405020304" pitchFamily="18" charset="0"/>
              </a:rPr>
              <a:t>Aslında </a:t>
            </a:r>
            <a:r>
              <a:rPr lang="tr-TR" dirty="0" err="1">
                <a:latin typeface="Times New Roman" panose="02020603050405020304" pitchFamily="18" charset="0"/>
                <a:cs typeface="Times New Roman" panose="02020603050405020304" pitchFamily="18" charset="0"/>
              </a:rPr>
              <a:t>npm</a:t>
            </a:r>
            <a:r>
              <a:rPr lang="tr-TR" dirty="0">
                <a:latin typeface="Times New Roman" panose="02020603050405020304" pitchFamily="18" charset="0"/>
                <a:cs typeface="Times New Roman" panose="02020603050405020304" pitchFamily="18" charset="0"/>
              </a:rPr>
              <a:t> projemizdeki paketlerin yönetimini otomatikleştiriyor diyebiliriz. </a:t>
            </a:r>
            <a:r>
              <a:rPr lang="tr-TR" dirty="0" err="1">
                <a:latin typeface="Times New Roman" panose="02020603050405020304" pitchFamily="18" charset="0"/>
                <a:cs typeface="Times New Roman" panose="02020603050405020304" pitchFamily="18" charset="0"/>
              </a:rPr>
              <a:t>Npm</a:t>
            </a:r>
            <a:r>
              <a:rPr lang="tr-TR" dirty="0">
                <a:latin typeface="Times New Roman" panose="02020603050405020304" pitchFamily="18" charset="0"/>
                <a:cs typeface="Times New Roman" panose="02020603050405020304" pitchFamily="18" charset="0"/>
              </a:rPr>
              <a:t> ile temel olarak yapabileceğimiz şeyler ise şöyledir :</a:t>
            </a:r>
          </a:p>
          <a:p>
            <a:pPr marL="0" indent="0">
              <a:buNone/>
            </a:pPr>
            <a:r>
              <a:rPr lang="tr-TR" dirty="0">
                <a:latin typeface="Times New Roman" panose="02020603050405020304" pitchFamily="18" charset="0"/>
                <a:cs typeface="Times New Roman" panose="02020603050405020304" pitchFamily="18" charset="0"/>
              </a:rPr>
              <a:t>➩ Otomatik ya da manuel olarak paketleri </a:t>
            </a:r>
            <a:r>
              <a:rPr lang="tr-TR" dirty="0" smtClean="0">
                <a:latin typeface="Times New Roman" panose="02020603050405020304" pitchFamily="18" charset="0"/>
                <a:cs typeface="Times New Roman" panose="02020603050405020304" pitchFamily="18" charset="0"/>
              </a:rPr>
              <a:t>yüklemek</a:t>
            </a:r>
            <a:endParaRPr lang="tr-TR" dirty="0">
              <a:latin typeface="Times New Roman" panose="02020603050405020304" pitchFamily="18" charset="0"/>
              <a:cs typeface="Times New Roman" panose="02020603050405020304" pitchFamily="18" charset="0"/>
            </a:endParaRPr>
          </a:p>
          <a:p>
            <a:pPr marL="0" indent="0">
              <a:buNone/>
            </a:pPr>
            <a:r>
              <a:rPr lang="tr-TR" dirty="0">
                <a:latin typeface="Times New Roman" panose="02020603050405020304" pitchFamily="18" charset="0"/>
                <a:cs typeface="Times New Roman" panose="02020603050405020304" pitchFamily="18" charset="0"/>
              </a:rPr>
              <a:t>➩ Sistemdeki paketleri silmek</a:t>
            </a:r>
          </a:p>
          <a:p>
            <a:pPr marL="0" indent="0">
              <a:buNone/>
            </a:pPr>
            <a:r>
              <a:rPr lang="tr-TR" dirty="0">
                <a:latin typeface="Times New Roman" panose="02020603050405020304" pitchFamily="18" charset="0"/>
                <a:cs typeface="Times New Roman" panose="02020603050405020304" pitchFamily="18" charset="0"/>
              </a:rPr>
              <a:t>➩ Sistemdeki paketleri listeleme</a:t>
            </a:r>
          </a:p>
          <a:p>
            <a:pPr marL="0" indent="0">
              <a:buNone/>
            </a:pPr>
            <a:r>
              <a:rPr lang="tr-TR" dirty="0">
                <a:latin typeface="Times New Roman" panose="02020603050405020304" pitchFamily="18" charset="0"/>
                <a:cs typeface="Times New Roman" panose="02020603050405020304" pitchFamily="18" charset="0"/>
              </a:rPr>
              <a:t>➩ Sistemdeki paketleri </a:t>
            </a:r>
            <a:r>
              <a:rPr lang="tr-TR" dirty="0" err="1">
                <a:latin typeface="Times New Roman" panose="02020603050405020304" pitchFamily="18" charset="0"/>
                <a:cs typeface="Times New Roman" panose="02020603050405020304" pitchFamily="18" charset="0"/>
              </a:rPr>
              <a:t>update</a:t>
            </a:r>
            <a:r>
              <a:rPr lang="tr-TR" dirty="0">
                <a:latin typeface="Times New Roman" panose="02020603050405020304" pitchFamily="18" charset="0"/>
                <a:cs typeface="Times New Roman" panose="02020603050405020304" pitchFamily="18" charset="0"/>
              </a:rPr>
              <a:t> etmek</a:t>
            </a:r>
          </a:p>
          <a:p>
            <a:pPr marL="0" indent="0">
              <a:buNone/>
            </a:pP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25580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Node</a:t>
            </a:r>
            <a:r>
              <a:rPr lang="tr-TR" dirty="0" smtClean="0"/>
              <a:t> </a:t>
            </a:r>
            <a:r>
              <a:rPr lang="tr-TR" dirty="0" err="1" smtClean="0"/>
              <a:t>Js</a:t>
            </a:r>
            <a:r>
              <a:rPr lang="tr-TR" dirty="0" smtClean="0"/>
              <a:t> Nedir?</a:t>
            </a:r>
            <a:endParaRPr lang="tr-TR" dirty="0"/>
          </a:p>
        </p:txBody>
      </p:sp>
      <p:sp>
        <p:nvSpPr>
          <p:cNvPr id="3" name="İçerik Yer Tutucusu 2"/>
          <p:cNvSpPr>
            <a:spLocks noGrp="1"/>
          </p:cNvSpPr>
          <p:nvPr>
            <p:ph idx="1"/>
          </p:nvPr>
        </p:nvSpPr>
        <p:spPr/>
        <p:txBody>
          <a:bodyPr>
            <a:normAutofit fontScale="92500" lnSpcReduction="20000"/>
          </a:bodyPr>
          <a:lstStyle/>
          <a:p>
            <a:pPr marL="0" indent="0">
              <a:buNone/>
            </a:pPr>
            <a:r>
              <a:rPr lang="tr-TR" dirty="0">
                <a:latin typeface="Times New Roman" panose="02020603050405020304" pitchFamily="18" charset="0"/>
                <a:cs typeface="Times New Roman" panose="02020603050405020304" pitchFamily="18" charset="0"/>
              </a:rPr>
              <a:t>Node.js, </a:t>
            </a:r>
            <a:r>
              <a:rPr lang="tr-TR" dirty="0" err="1">
                <a:latin typeface="Times New Roman" panose="02020603050405020304" pitchFamily="18" charset="0"/>
                <a:cs typeface="Times New Roman" panose="02020603050405020304" pitchFamily="18" charset="0"/>
              </a:rPr>
              <a:t>JavaScript</a:t>
            </a:r>
            <a:r>
              <a:rPr lang="tr-TR" dirty="0">
                <a:latin typeface="Times New Roman" panose="02020603050405020304" pitchFamily="18" charset="0"/>
                <a:cs typeface="Times New Roman" panose="02020603050405020304" pitchFamily="18" charset="0"/>
              </a:rPr>
              <a:t> ile server </a:t>
            </a:r>
            <a:r>
              <a:rPr lang="tr-TR" dirty="0" err="1">
                <a:latin typeface="Times New Roman" panose="02020603050405020304" pitchFamily="18" charset="0"/>
                <a:cs typeface="Times New Roman" panose="02020603050405020304" pitchFamily="18" charset="0"/>
              </a:rPr>
              <a:t>side</a:t>
            </a:r>
            <a:r>
              <a:rPr lang="tr-TR" dirty="0">
                <a:latin typeface="Times New Roman" panose="02020603050405020304" pitchFamily="18" charset="0"/>
                <a:cs typeface="Times New Roman" panose="02020603050405020304" pitchFamily="18" charset="0"/>
              </a:rPr>
              <a:t> uygulamalar yazabileceğimiz, </a:t>
            </a:r>
            <a:r>
              <a:rPr lang="tr-TR" dirty="0" err="1">
                <a:latin typeface="Times New Roman" panose="02020603050405020304" pitchFamily="18" charset="0"/>
                <a:cs typeface="Times New Roman" panose="02020603050405020304" pitchFamily="18" charset="0"/>
              </a:rPr>
              <a:t>Joyent</a:t>
            </a:r>
            <a:r>
              <a:rPr lang="tr-TR" dirty="0">
                <a:latin typeface="Times New Roman" panose="02020603050405020304" pitchFamily="18" charset="0"/>
                <a:cs typeface="Times New Roman" panose="02020603050405020304" pitchFamily="18" charset="0"/>
              </a:rPr>
              <a:t> tarafından 2009 yılında geliştirilmeye başlanmış bir </a:t>
            </a:r>
            <a:r>
              <a:rPr lang="tr-TR" dirty="0" err="1">
                <a:latin typeface="Times New Roman" panose="02020603050405020304" pitchFamily="18" charset="0"/>
                <a:cs typeface="Times New Roman" panose="02020603050405020304" pitchFamily="18" charset="0"/>
              </a:rPr>
              <a:t>Javascript</a:t>
            </a:r>
            <a:r>
              <a:rPr lang="tr-TR" dirty="0">
                <a:latin typeface="Times New Roman" panose="02020603050405020304" pitchFamily="18" charset="0"/>
                <a:cs typeface="Times New Roman" panose="02020603050405020304" pitchFamily="18" charset="0"/>
              </a:rPr>
              <a:t> Runtime platformudur</a:t>
            </a:r>
            <a:r>
              <a:rPr lang="tr-TR" dirty="0" smtClean="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Node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js</a:t>
            </a:r>
            <a:r>
              <a:rPr lang="tr-TR" dirty="0">
                <a:latin typeface="Times New Roman" panose="02020603050405020304" pitchFamily="18" charset="0"/>
                <a:cs typeface="Times New Roman" panose="02020603050405020304" pitchFamily="18" charset="0"/>
              </a:rPr>
              <a:t>, </a:t>
            </a:r>
            <a:r>
              <a:rPr lang="tr-TR" b="1" dirty="0">
                <a:latin typeface="Times New Roman" panose="02020603050405020304" pitchFamily="18" charset="0"/>
                <a:cs typeface="Times New Roman" panose="02020603050405020304" pitchFamily="18" charset="0"/>
              </a:rPr>
              <a:t>V8</a:t>
            </a:r>
            <a:r>
              <a:rPr lang="tr-TR" dirty="0">
                <a:latin typeface="Times New Roman" panose="02020603050405020304" pitchFamily="18" charset="0"/>
                <a:cs typeface="Times New Roman" panose="02020603050405020304" pitchFamily="18" charset="0"/>
              </a:rPr>
              <a:t> isimli bir </a:t>
            </a:r>
            <a:r>
              <a:rPr lang="tr-TR" dirty="0" err="1">
                <a:latin typeface="Times New Roman" panose="02020603050405020304" pitchFamily="18" charset="0"/>
                <a:cs typeface="Times New Roman" panose="02020603050405020304" pitchFamily="18" charset="0"/>
              </a:rPr>
              <a:t>javascript</a:t>
            </a:r>
            <a:r>
              <a:rPr lang="tr-TR" dirty="0">
                <a:latin typeface="Times New Roman" panose="02020603050405020304" pitchFamily="18" charset="0"/>
                <a:cs typeface="Times New Roman" panose="02020603050405020304" pitchFamily="18" charset="0"/>
              </a:rPr>
              <a:t> motoru üzerinde </a:t>
            </a:r>
            <a:r>
              <a:rPr lang="tr-TR" dirty="0" smtClean="0">
                <a:latin typeface="Times New Roman" panose="02020603050405020304" pitchFamily="18" charset="0"/>
                <a:cs typeface="Times New Roman" panose="02020603050405020304" pitchFamily="18" charset="0"/>
              </a:rPr>
              <a:t>çalışır. </a:t>
            </a:r>
            <a:r>
              <a:rPr lang="tr-TR" dirty="0">
                <a:latin typeface="Times New Roman" panose="02020603050405020304" pitchFamily="18" charset="0"/>
                <a:cs typeface="Times New Roman" panose="02020603050405020304" pitchFamily="18" charset="0"/>
              </a:rPr>
              <a:t>V8, Google tarafından geliştirilen, </a:t>
            </a:r>
            <a:r>
              <a:rPr lang="tr-TR" b="1" dirty="0" err="1">
                <a:latin typeface="Times New Roman" panose="02020603050405020304" pitchFamily="18" charset="0"/>
                <a:cs typeface="Times New Roman" panose="02020603050405020304" pitchFamily="18" charset="0"/>
              </a:rPr>
              <a:t>Chrome</a:t>
            </a:r>
            <a:r>
              <a:rPr lang="tr-TR" dirty="0">
                <a:latin typeface="Times New Roman" panose="02020603050405020304" pitchFamily="18" charset="0"/>
                <a:cs typeface="Times New Roman" panose="02020603050405020304" pitchFamily="18" charset="0"/>
              </a:rPr>
              <a:t> web browserlarının da üzerinde çalıştığı C, C++ ve </a:t>
            </a:r>
            <a:r>
              <a:rPr lang="tr-TR" dirty="0" err="1">
                <a:latin typeface="Times New Roman" panose="02020603050405020304" pitchFamily="18" charset="0"/>
                <a:cs typeface="Times New Roman" panose="02020603050405020304" pitchFamily="18" charset="0"/>
              </a:rPr>
              <a:t>javascript</a:t>
            </a:r>
            <a:r>
              <a:rPr lang="tr-TR" dirty="0">
                <a:latin typeface="Times New Roman" panose="02020603050405020304" pitchFamily="18" charset="0"/>
                <a:cs typeface="Times New Roman" panose="02020603050405020304" pitchFamily="18" charset="0"/>
              </a:rPr>
              <a:t> dilleri ile kodlanan açık kaynak kodlu bir motordur</a:t>
            </a:r>
            <a:r>
              <a:rPr lang="tr-TR" dirty="0" smtClean="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Node.js, </a:t>
            </a:r>
            <a:r>
              <a:rPr lang="tr-TR" dirty="0" err="1">
                <a:latin typeface="Times New Roman" panose="02020603050405020304" pitchFamily="18" charset="0"/>
                <a:cs typeface="Times New Roman" panose="02020603050405020304" pitchFamily="18" charset="0"/>
              </a:rPr>
              <a:t>JavaScript</a:t>
            </a:r>
            <a:r>
              <a:rPr lang="tr-TR" dirty="0">
                <a:latin typeface="Times New Roman" panose="02020603050405020304" pitchFamily="18" charset="0"/>
                <a:cs typeface="Times New Roman" panose="02020603050405020304" pitchFamily="18" charset="0"/>
              </a:rPr>
              <a:t> ile yazılmış bir programı çalıştırmak için gerekli olan her şeyi içerir</a:t>
            </a:r>
            <a:r>
              <a:rPr lang="tr-TR" dirty="0" smtClean="0">
                <a:latin typeface="Times New Roman" panose="02020603050405020304" pitchFamily="18" charset="0"/>
                <a:cs typeface="Times New Roman" panose="02020603050405020304" pitchFamily="18" charset="0"/>
              </a:rPr>
              <a:t>.</a:t>
            </a:r>
          </a:p>
          <a:p>
            <a:pPr marL="0" indent="0">
              <a:buNone/>
            </a:pPr>
            <a:r>
              <a:rPr lang="tr-TR" dirty="0" smtClean="0">
                <a:latin typeface="Times New Roman" panose="02020603050405020304" pitchFamily="18" charset="0"/>
                <a:cs typeface="Times New Roman" panose="02020603050405020304" pitchFamily="18" charset="0"/>
              </a:rPr>
              <a:t>Node.js</a:t>
            </a:r>
            <a:r>
              <a:rPr lang="tr-TR" dirty="0">
                <a:latin typeface="Times New Roman" panose="02020603050405020304" pitchFamily="18" charset="0"/>
                <a:cs typeface="Times New Roman" panose="02020603050405020304" pitchFamily="18" charset="0"/>
              </a:rPr>
              <a:t>; bir </a:t>
            </a:r>
            <a:r>
              <a:rPr lang="tr-TR" dirty="0" err="1">
                <a:latin typeface="Times New Roman" panose="02020603050405020304" pitchFamily="18" charset="0"/>
                <a:cs typeface="Times New Roman" panose="02020603050405020304" pitchFamily="18" charset="0"/>
              </a:rPr>
              <a:t>JavaScript</a:t>
            </a:r>
            <a:r>
              <a:rPr lang="tr-TR" dirty="0">
                <a:latin typeface="Times New Roman" panose="02020603050405020304" pitchFamily="18" charset="0"/>
                <a:cs typeface="Times New Roman" panose="02020603050405020304" pitchFamily="18" charset="0"/>
              </a:rPr>
              <a:t> kodunu sadece tarayıcılarda değil aynı zamanda bilgisayarınızda bağımsız şekilde çalışacak bir uygulama şeklinde kullanmak istenmesinden ortaya çıkmıştır. </a:t>
            </a:r>
          </a:p>
          <a:p>
            <a:pPr marL="0" indent="0">
              <a:buNone/>
            </a:pPr>
            <a:r>
              <a:rPr lang="tr-TR" dirty="0">
                <a:latin typeface="Times New Roman" panose="02020603050405020304" pitchFamily="18" charset="0"/>
                <a:cs typeface="Times New Roman" panose="02020603050405020304" pitchFamily="18" charset="0"/>
              </a:rPr>
              <a:t>Böylece </a:t>
            </a:r>
            <a:r>
              <a:rPr lang="tr-TR" dirty="0" err="1">
                <a:latin typeface="Times New Roman" panose="02020603050405020304" pitchFamily="18" charset="0"/>
                <a:cs typeface="Times New Roman" panose="02020603050405020304" pitchFamily="18" charset="0"/>
              </a:rPr>
              <a:t>JavaScript</a:t>
            </a:r>
            <a:r>
              <a:rPr lang="tr-TR" dirty="0">
                <a:latin typeface="Times New Roman" panose="02020603050405020304" pitchFamily="18" charset="0"/>
                <a:cs typeface="Times New Roman" panose="02020603050405020304" pitchFamily="18" charset="0"/>
              </a:rPr>
              <a:t> sadece web uygulamaları için kullanılan bir teknoloji olmaktan çıkmış, </a:t>
            </a:r>
            <a:r>
              <a:rPr lang="tr-TR" dirty="0" err="1">
                <a:latin typeface="Times New Roman" panose="02020603050405020304" pitchFamily="18" charset="0"/>
                <a:cs typeface="Times New Roman" panose="02020603050405020304" pitchFamily="18" charset="0"/>
              </a:rPr>
              <a:t>Python</a:t>
            </a:r>
            <a:r>
              <a:rPr lang="tr-TR" dirty="0">
                <a:latin typeface="Times New Roman" panose="02020603050405020304" pitchFamily="18" charset="0"/>
                <a:cs typeface="Times New Roman" panose="02020603050405020304" pitchFamily="18" charset="0"/>
              </a:rPr>
              <a:t> gibi Java gibi programlama dilleri ile aynı kapasitelere ulaşmıştır.</a:t>
            </a:r>
          </a:p>
          <a:p>
            <a:pPr marL="0" indent="0">
              <a:buNone/>
            </a:pPr>
            <a:r>
              <a:rPr lang="tr-TR" dirty="0">
                <a:latin typeface="Times New Roman" panose="02020603050405020304" pitchFamily="18" charset="0"/>
                <a:cs typeface="Times New Roman" panose="02020603050405020304" pitchFamily="18" charset="0"/>
              </a:rPr>
              <a:t>V8 engine </a:t>
            </a:r>
            <a:r>
              <a:rPr lang="tr-TR" dirty="0" err="1">
                <a:latin typeface="Times New Roman" panose="02020603050405020304" pitchFamily="18" charset="0"/>
                <a:cs typeface="Times New Roman" panose="02020603050405020304" pitchFamily="18" charset="0"/>
              </a:rPr>
              <a:t>JavaScript</a:t>
            </a:r>
            <a:r>
              <a:rPr lang="tr-TR" dirty="0">
                <a:latin typeface="Times New Roman" panose="02020603050405020304" pitchFamily="18" charset="0"/>
                <a:cs typeface="Times New Roman" panose="02020603050405020304" pitchFamily="18" charset="0"/>
              </a:rPr>
              <a:t> kodu makine koduna çevirdiği için uygulamalar çok hızlı performanslara erişebilmektedir. </a:t>
            </a:r>
          </a:p>
          <a:p>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84479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stretch>
            <a:fillRect/>
          </a:stretch>
        </p:blipFill>
        <p:spPr>
          <a:xfrm>
            <a:off x="2117272" y="2151290"/>
            <a:ext cx="7086600" cy="4210050"/>
          </a:xfrm>
          <a:prstGeom prst="rect">
            <a:avLst/>
          </a:prstGeom>
        </p:spPr>
      </p:pic>
    </p:spTree>
    <p:extLst>
      <p:ext uri="{BB962C8B-B14F-4D97-AF65-F5344CB8AC3E}">
        <p14:creationId xmlns:p14="http://schemas.microsoft.com/office/powerpoint/2010/main" val="2376427450"/>
      </p:ext>
    </p:extLst>
  </p:cSld>
  <p:clrMapOvr>
    <a:masterClrMapping/>
  </p:clrMapOvr>
  <p:timing>
    <p:tnLst>
      <p:par>
        <p:cTn id="1" dur="indefinite" restart="never" nodeType="tmRoot"/>
      </p:par>
    </p:tn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Office_36807290_TF11161285.potx" id="{FEEA71B9-3D0C-47F4-B527-6E419A40A05B}" vid="{4B630925-FCF9-4DC3-B759-AF7547F67FEE}"/>
    </a:ext>
  </a:extLst>
</a:theme>
</file>

<file path=ppt/theme/theme2.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E0B8658-DE86-42E1-9D01-970FE6B6ABA5}">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E14B9E1-7F97-4662-8FB1-AC5A81D5A1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913FBCD-4DF7-4ECF-9257-7B99D54993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Berlin tasarımı</Template>
  <TotalTime>0</TotalTime>
  <Words>2141</Words>
  <Application>Microsoft Office PowerPoint</Application>
  <PresentationFormat>Geniş ekran</PresentationFormat>
  <Paragraphs>141</Paragraphs>
  <Slides>48</Slides>
  <Notes>1</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48</vt:i4>
      </vt:variant>
    </vt:vector>
  </HeadingPairs>
  <TitlesOfParts>
    <vt:vector size="54" baseType="lpstr">
      <vt:lpstr>Arial</vt:lpstr>
      <vt:lpstr>Calibri</vt:lpstr>
      <vt:lpstr>Times New Roman</vt:lpstr>
      <vt:lpstr>Trebuchet MS</vt:lpstr>
      <vt:lpstr>Wingdings</vt:lpstr>
      <vt:lpstr>Berlin</vt:lpstr>
      <vt:lpstr>Atmosware-Bootcamp</vt:lpstr>
      <vt:lpstr>Http Nedir?</vt:lpstr>
      <vt:lpstr>Http Calisma Mantigi</vt:lpstr>
      <vt:lpstr>Http Durum Kodları</vt:lpstr>
      <vt:lpstr>URL Nedir?</vt:lpstr>
      <vt:lpstr>URI Nedir?</vt:lpstr>
      <vt:lpstr>NPM Nedir?</vt:lpstr>
      <vt:lpstr>Node Js Nedir?</vt:lpstr>
      <vt:lpstr>PowerPoint Sunusu</vt:lpstr>
      <vt:lpstr>Neden Java 8 Kullanırız?</vt:lpstr>
      <vt:lpstr>XHTML ve HTML5 farkı nedir?</vt:lpstr>
      <vt:lpstr>PowerPoint Sunusu</vt:lpstr>
      <vt:lpstr>Semantic vs NonSemantic</vt:lpstr>
      <vt:lpstr>Group Selectors</vt:lpstr>
      <vt:lpstr>Box Sizing</vt:lpstr>
      <vt:lpstr>PowerPoint Sunusu</vt:lpstr>
      <vt:lpstr>Display Vs Visibility</vt:lpstr>
      <vt:lpstr>Pseudo class ve element</vt:lpstr>
      <vt:lpstr>Pseudo Class ve Element Syntax</vt:lpstr>
      <vt:lpstr>PowerPoint Sunusu</vt:lpstr>
      <vt:lpstr>Integrity ve CrossOrigin</vt:lpstr>
      <vt:lpstr>CDN</vt:lpstr>
      <vt:lpstr>list-unstyled nedir?</vt:lpstr>
      <vt:lpstr>Fast Forward Nedir?</vt:lpstr>
      <vt:lpstr>Rebase Nedir?</vt:lpstr>
      <vt:lpstr>PowerPoint Sunusu</vt:lpstr>
      <vt:lpstr>ASCII Nedir?</vt:lpstr>
      <vt:lpstr>Unicode Nedir?</vt:lpstr>
      <vt:lpstr>PowerPoint Sunusu</vt:lpstr>
      <vt:lpstr>PowerPoint Sunusu</vt:lpstr>
      <vt:lpstr>Library vs Framework</vt:lpstr>
      <vt:lpstr>Fast forward vs Rebase</vt:lpstr>
      <vt:lpstr>Runtime Error</vt:lpstr>
      <vt:lpstr>Syntax Error</vt:lpstr>
      <vt:lpstr>Compile Error</vt:lpstr>
      <vt:lpstr>Stack ve Heap</vt:lpstr>
      <vt:lpstr>PowerPoint Sunusu</vt:lpstr>
      <vt:lpstr>PowerPoint Sunusu</vt:lpstr>
      <vt:lpstr>Compiler</vt:lpstr>
      <vt:lpstr>Interpreter</vt:lpstr>
      <vt:lpstr>Callback Fonsiyonlar</vt:lpstr>
      <vt:lpstr>Java Interpreter mi Compiler mi</vt:lpstr>
      <vt:lpstr>Open Source Nedir?</vt:lpstr>
      <vt:lpstr>Encoder Nedir?</vt:lpstr>
      <vt:lpstr>PowerPoint Sunusu</vt:lpstr>
      <vt:lpstr>PowerPoint Sunusu</vt:lpstr>
      <vt:lpstr>Decoder Nedir?</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2022-05-23T17:27:19Z</dcterms:created>
  <dcterms:modified xsi:type="dcterms:W3CDTF">2022-06-28T05:58:49Z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